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5" r:id="rId3"/>
    <p:sldMasterId id="2147483710" r:id="rId4"/>
  </p:sldMasterIdLst>
  <p:sldIdLst>
    <p:sldId id="258" r:id="rId5"/>
    <p:sldId id="271" r:id="rId6"/>
    <p:sldId id="288" r:id="rId7"/>
    <p:sldId id="296" r:id="rId8"/>
    <p:sldId id="303" r:id="rId9"/>
    <p:sldId id="304" r:id="rId10"/>
    <p:sldId id="283" r:id="rId11"/>
    <p:sldId id="301" r:id="rId12"/>
    <p:sldId id="302" r:id="rId13"/>
    <p:sldId id="298" r:id="rId14"/>
    <p:sldId id="299"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e Edward" initials="DE" lastIdx="2" clrIdx="0">
    <p:extLst>
      <p:ext uri="{19B8F6BF-5375-455C-9EA6-DF929625EA0E}">
        <p15:presenceInfo xmlns:p15="http://schemas.microsoft.com/office/powerpoint/2012/main" userId="5dfe45b80ac206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A25"/>
    <a:srgbClr val="BEDDAB"/>
    <a:srgbClr val="375623"/>
    <a:srgbClr val="83BD5F"/>
    <a:srgbClr val="5A8B39"/>
    <a:srgbClr val="4C7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28" autoAdjust="0"/>
    <p:restoredTop sz="94660"/>
  </p:normalViewPr>
  <p:slideViewPr>
    <p:cSldViewPr snapToGrid="0">
      <p:cViewPr>
        <p:scale>
          <a:sx n="140" d="100"/>
          <a:sy n="140" d="100"/>
        </p:scale>
        <p:origin x="40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22T13:43:39.947" idx="2">
    <p:pos x="4666" y="1132"/>
    <p:text>Conner - Kindly add your input on this as you spearheaded the resolution to this problem.</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247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536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40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1558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184506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88416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99332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7610996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42571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65151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5682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9D4B-A0FF-47C1-8C73-D330054D19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0132DD-19BC-43DA-B7A0-B3EFA8DA47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251381-9D12-4C80-B551-199125E2493D}"/>
              </a:ext>
            </a:extLst>
          </p:cNvPr>
          <p:cNvSpPr>
            <a:spLocks noGrp="1"/>
          </p:cNvSpPr>
          <p:nvPr>
            <p:ph type="dt" sz="half" idx="10"/>
          </p:nvPr>
        </p:nvSpPr>
        <p:spPr>
          <a:xfrm>
            <a:off x="838200" y="6356350"/>
            <a:ext cx="2743200" cy="365125"/>
          </a:xfrm>
          <a:prstGeom prst="rect">
            <a:avLst/>
          </a:prstGeom>
        </p:spPr>
        <p:txBody>
          <a:bodyPr/>
          <a:lstStyle/>
          <a:p>
            <a:fld id="{A58BF389-70F6-44EB-B216-6303EBAC6B8E}" type="datetimeFigureOut">
              <a:rPr lang="en-US" smtClean="0"/>
              <a:t>1/22/19</a:t>
            </a:fld>
            <a:endParaRPr lang="en-US"/>
          </a:p>
        </p:txBody>
      </p:sp>
      <p:sp>
        <p:nvSpPr>
          <p:cNvPr id="5" name="Footer Placeholder 4">
            <a:extLst>
              <a:ext uri="{FF2B5EF4-FFF2-40B4-BE49-F238E27FC236}">
                <a16:creationId xmlns:a16="http://schemas.microsoft.com/office/drawing/2014/main" id="{28B7B492-399C-4A61-BC95-156B633A2B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A25054-F5BA-4DCA-8BEF-8D8402428C5B}"/>
              </a:ext>
            </a:extLst>
          </p:cNvPr>
          <p:cNvSpPr>
            <a:spLocks noGrp="1"/>
          </p:cNvSpPr>
          <p:nvPr>
            <p:ph type="sldNum" sz="quarter" idx="12"/>
          </p:nvPr>
        </p:nvSpPr>
        <p:spPr>
          <a:xfrm>
            <a:off x="8610600" y="6356350"/>
            <a:ext cx="2743200" cy="365125"/>
          </a:xfrm>
          <a:prstGeom prst="rect">
            <a:avLst/>
          </a:prstGeom>
        </p:spPr>
        <p:txBody>
          <a:bodyPr/>
          <a:lstStyle/>
          <a:p>
            <a:fld id="{D8DA7721-9DA0-40F5-A447-8E8DD6D8FCF3}" type="slidenum">
              <a:rPr lang="en-US" smtClean="0"/>
              <a:t>‹#›</a:t>
            </a:fld>
            <a:endParaRPr lang="en-US"/>
          </a:p>
        </p:txBody>
      </p:sp>
    </p:spTree>
    <p:extLst>
      <p:ext uri="{BB962C8B-B14F-4D97-AF65-F5344CB8AC3E}">
        <p14:creationId xmlns:p14="http://schemas.microsoft.com/office/powerpoint/2010/main" val="701577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3107686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Images &amp; Contents Layout">
    <p:spTree>
      <p:nvGrpSpPr>
        <p:cNvPr id="1" name=""/>
        <p:cNvGrpSpPr/>
        <p:nvPr/>
      </p:nvGrpSpPr>
      <p:grpSpPr>
        <a:xfrm>
          <a:off x="0" y="0"/>
          <a:ext cx="0" cy="0"/>
          <a:chOff x="0" y="0"/>
          <a:chExt cx="0" cy="0"/>
        </a:xfrm>
      </p:grpSpPr>
      <p:sp>
        <p:nvSpPr>
          <p:cNvPr id="14" name="Picture Placeholder 2"/>
          <p:cNvSpPr>
            <a:spLocks noGrp="1"/>
          </p:cNvSpPr>
          <p:nvPr>
            <p:ph type="pic" idx="15" hasCustomPrompt="1"/>
          </p:nvPr>
        </p:nvSpPr>
        <p:spPr>
          <a:xfrm>
            <a:off x="4847861"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4847861"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296133"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18" hasCustomPrompt="1"/>
          </p:nvPr>
        </p:nvSpPr>
        <p:spPr>
          <a:xfrm>
            <a:off x="7296133"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9" hasCustomPrompt="1"/>
          </p:nvPr>
        </p:nvSpPr>
        <p:spPr>
          <a:xfrm>
            <a:off x="9744405"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0" hasCustomPrompt="1"/>
          </p:nvPr>
        </p:nvSpPr>
        <p:spPr>
          <a:xfrm>
            <a:off x="9744405"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Rectangle 23">
            <a:extLst>
              <a:ext uri="{FF2B5EF4-FFF2-40B4-BE49-F238E27FC236}">
                <a16:creationId xmlns:a16="http://schemas.microsoft.com/office/drawing/2014/main" id="{C94C65E5-0BCA-4C21-82B3-AFB654897F34}"/>
              </a:ext>
            </a:extLst>
          </p:cNvPr>
          <p:cNvSpPr/>
          <p:nvPr userDrawn="1"/>
        </p:nvSpPr>
        <p:spPr>
          <a:xfrm>
            <a:off x="0" y="1906214"/>
            <a:ext cx="4847861" cy="3464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5" name="Rectangle 4">
            <a:extLst>
              <a:ext uri="{FF2B5EF4-FFF2-40B4-BE49-F238E27FC236}">
                <a16:creationId xmlns:a16="http://schemas.microsoft.com/office/drawing/2014/main" id="{F6AA1596-BE99-4935-BB09-8D85EB68C1A1}"/>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8BD35658-4BBE-477C-BC4E-581B211BBF7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A3A645B4-8851-4DD5-9092-6653BA281897}"/>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13" name="직사각형 12">
            <a:extLst>
              <a:ext uri="{FF2B5EF4-FFF2-40B4-BE49-F238E27FC236}">
                <a16:creationId xmlns:a16="http://schemas.microsoft.com/office/drawing/2014/main" id="{9D5B378F-8983-400D-BA86-889AFFEF4D7A}"/>
              </a:ext>
            </a:extLst>
          </p:cNvPr>
          <p:cNvSpPr/>
          <p:nvPr userDrawn="1"/>
        </p:nvSpPr>
        <p:spPr>
          <a:xfrm>
            <a:off x="11385" y="1760499"/>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C1715E7-180E-4324-86AA-C6C635410892}"/>
              </a:ext>
            </a:extLst>
          </p:cNvPr>
          <p:cNvSpPr/>
          <p:nvPr userDrawn="1"/>
        </p:nvSpPr>
        <p:spPr>
          <a:xfrm>
            <a:off x="-24342" y="5438296"/>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175697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3202418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97775" y="27939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15B9076-83BD-4E49-890D-1BEF64E116B1}"/>
              </a:ext>
            </a:extLst>
          </p:cNvPr>
          <p:cNvGrpSpPr/>
          <p:nvPr userDrawn="1"/>
        </p:nvGrpSpPr>
        <p:grpSpPr>
          <a:xfrm>
            <a:off x="733478" y="1647212"/>
            <a:ext cx="2664296" cy="4683693"/>
            <a:chOff x="445712" y="1449040"/>
            <a:chExt cx="2113018" cy="3924176"/>
          </a:xfrm>
        </p:grpSpPr>
        <p:sp>
          <p:nvSpPr>
            <p:cNvPr id="17" name="Rounded Rectangle 4">
              <a:extLst>
                <a:ext uri="{FF2B5EF4-FFF2-40B4-BE49-F238E27FC236}">
                  <a16:creationId xmlns:a16="http://schemas.microsoft.com/office/drawing/2014/main" id="{358DEBC2-6A37-429D-870C-62CC39B2E5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FA4D028C-DF93-4171-BB49-3233887C8B8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39C28B14-EDC4-4046-A785-4E56052FB5E3}"/>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1B2D8F84-A2F8-45FF-9ABC-D053C9118C4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6EE1F3F8-F817-45C7-9428-999F66FAE7D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8840BD8A-D5B0-4A6F-AB69-3CA9288B0B45}"/>
              </a:ext>
            </a:extLst>
          </p:cNvPr>
          <p:cNvSpPr>
            <a:spLocks noGrp="1"/>
          </p:cNvSpPr>
          <p:nvPr>
            <p:ph type="pic" idx="12" hasCustomPrompt="1"/>
          </p:nvPr>
        </p:nvSpPr>
        <p:spPr>
          <a:xfrm>
            <a:off x="921396" y="2058782"/>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5" name="Rectangle 4">
            <a:extLst>
              <a:ext uri="{FF2B5EF4-FFF2-40B4-BE49-F238E27FC236}">
                <a16:creationId xmlns:a16="http://schemas.microsoft.com/office/drawing/2014/main" id="{D761E444-1E69-4ECA-A1DF-EFAC2C5D291F}"/>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16600FA8-EAF9-49C2-AEBC-A079C5E23C1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9">
            <a:extLst>
              <a:ext uri="{FF2B5EF4-FFF2-40B4-BE49-F238E27FC236}">
                <a16:creationId xmlns:a16="http://schemas.microsoft.com/office/drawing/2014/main" id="{B22AA922-57C4-4BF8-B919-6C86913F50ED}"/>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85856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81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16628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82769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4348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959937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9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261798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0862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65256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519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591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34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9994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8151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3.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9143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679400"/>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2"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69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71492"/>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99925" y="4857915"/>
            <a:ext cx="6443330" cy="432048"/>
          </a:xfrm>
        </p:spPr>
        <p:txBody>
          <a:bodyPr/>
          <a:lstStyle/>
          <a:p>
            <a:pPr fontAlgn="auto">
              <a:spcBef>
                <a:spcPts val="0"/>
              </a:spcBef>
              <a:spcAft>
                <a:spcPts val="0"/>
              </a:spcAft>
              <a:defRPr/>
            </a:pPr>
            <a:r>
              <a:rPr lang="en-US" altLang="ko-KR" b="1" dirty="0"/>
              <a:t>Team 8 </a:t>
            </a:r>
          </a:p>
          <a:p>
            <a:pPr fontAlgn="auto">
              <a:spcBef>
                <a:spcPts val="0"/>
              </a:spcBef>
              <a:spcAft>
                <a:spcPts val="0"/>
              </a:spcAft>
              <a:defRPr/>
            </a:pPr>
            <a:r>
              <a:rPr lang="en-US" b="1" dirty="0"/>
              <a:t>Aaron Hyungbin Woo, Connor Vergara, David Edwards</a:t>
            </a:r>
            <a:endParaRPr lang="en-US" altLang="ko-KR" b="1" dirty="0"/>
          </a:p>
        </p:txBody>
      </p:sp>
      <p:sp>
        <p:nvSpPr>
          <p:cNvPr id="2" name="Title 1"/>
          <p:cNvSpPr>
            <a:spLocks noGrp="1"/>
          </p:cNvSpPr>
          <p:nvPr>
            <p:ph type="title"/>
          </p:nvPr>
        </p:nvSpPr>
        <p:spPr>
          <a:xfrm>
            <a:off x="99925" y="2000085"/>
            <a:ext cx="6881167" cy="1784183"/>
          </a:xfrm>
        </p:spPr>
        <p:txBody>
          <a:bodyPr/>
          <a:lstStyle/>
          <a:p>
            <a:r>
              <a:rPr lang="en-US" b="1" dirty="0"/>
              <a:t>Weather Effects in the 2018 NFL Season</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0BE417-8E6A-4E43-8483-12361927A8E8}"/>
              </a:ext>
            </a:extLst>
          </p:cNvPr>
          <p:cNvSpPr>
            <a:spLocks noGrp="1"/>
          </p:cNvSpPr>
          <p:nvPr>
            <p:ph type="body" sz="quarter" idx="10"/>
          </p:nvPr>
        </p:nvSpPr>
        <p:spPr/>
        <p:txBody>
          <a:bodyPr/>
          <a:lstStyle/>
          <a:p>
            <a:r>
              <a:rPr lang="en-US" dirty="0"/>
              <a:t>Overall Findings</a:t>
            </a:r>
          </a:p>
        </p:txBody>
      </p:sp>
      <p:grpSp>
        <p:nvGrpSpPr>
          <p:cNvPr id="3" name="Group 2">
            <a:extLst>
              <a:ext uri="{FF2B5EF4-FFF2-40B4-BE49-F238E27FC236}">
                <a16:creationId xmlns:a16="http://schemas.microsoft.com/office/drawing/2014/main" id="{2DAD7299-746F-4C71-9941-B74566FB569C}"/>
              </a:ext>
            </a:extLst>
          </p:cNvPr>
          <p:cNvGrpSpPr/>
          <p:nvPr/>
        </p:nvGrpSpPr>
        <p:grpSpPr>
          <a:xfrm rot="19006208">
            <a:off x="471768" y="1912870"/>
            <a:ext cx="427452" cy="226172"/>
            <a:chOff x="6022976" y="3811588"/>
            <a:chExt cx="2357438" cy="1365250"/>
          </a:xfrm>
        </p:grpSpPr>
        <p:sp>
          <p:nvSpPr>
            <p:cNvPr id="4" name="Freeform 294">
              <a:extLst>
                <a:ext uri="{FF2B5EF4-FFF2-40B4-BE49-F238E27FC236}">
                  <a16:creationId xmlns:a16="http://schemas.microsoft.com/office/drawing/2014/main" id="{BEAE40AA-049C-4BFF-9F33-A96D063F1AD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9F016DE2-C1D3-40EE-A212-DFD9CD3DE793}"/>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3289446B-CAB0-42CF-BE58-44A2F8FD2AA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4E2A4CEC-B2B8-48C3-BDA6-D4CCBFD45AF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0C27C7D5-BBF7-41EE-824D-7AC31FC0F267}"/>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7093A3FE-3D31-450A-B7D2-095A93325170}"/>
              </a:ext>
            </a:extLst>
          </p:cNvPr>
          <p:cNvGrpSpPr/>
          <p:nvPr/>
        </p:nvGrpSpPr>
        <p:grpSpPr>
          <a:xfrm rot="19006208">
            <a:off x="471768" y="2771972"/>
            <a:ext cx="427452" cy="226172"/>
            <a:chOff x="6022976" y="3811588"/>
            <a:chExt cx="2357438" cy="1365250"/>
          </a:xfrm>
        </p:grpSpPr>
        <p:sp>
          <p:nvSpPr>
            <p:cNvPr id="10" name="Freeform 294">
              <a:extLst>
                <a:ext uri="{FF2B5EF4-FFF2-40B4-BE49-F238E27FC236}">
                  <a16:creationId xmlns:a16="http://schemas.microsoft.com/office/drawing/2014/main" id="{C71121BA-6192-4BCA-BE2A-3C571A11614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EA03DD20-2CB9-425F-BEC1-E5ACF416656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273C8BA-5D24-4A73-9B7E-BED947223FDA}"/>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588F9160-27D1-487B-93A4-59CBFBE4108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D563FE11-D891-4600-A9F5-CA19381CE420}"/>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018B9A99-9C90-44B2-808A-62AC8762481B}"/>
              </a:ext>
            </a:extLst>
          </p:cNvPr>
          <p:cNvGrpSpPr/>
          <p:nvPr/>
        </p:nvGrpSpPr>
        <p:grpSpPr>
          <a:xfrm rot="19006208">
            <a:off x="471768" y="3631074"/>
            <a:ext cx="427452" cy="226172"/>
            <a:chOff x="6022976" y="3811588"/>
            <a:chExt cx="2357438" cy="1365250"/>
          </a:xfrm>
        </p:grpSpPr>
        <p:sp>
          <p:nvSpPr>
            <p:cNvPr id="16" name="Freeform 294">
              <a:extLst>
                <a:ext uri="{FF2B5EF4-FFF2-40B4-BE49-F238E27FC236}">
                  <a16:creationId xmlns:a16="http://schemas.microsoft.com/office/drawing/2014/main" id="{75659292-0178-4111-BC44-621CD11986F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942C8B39-83E0-42E3-BD7E-38BC2141664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B07E8C57-4878-4EE7-9E6E-5D7003F12F1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418A897A-80AE-4794-BE5E-D731AA05A39A}"/>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3C2159B0-DECA-4C65-9634-D5AC84A8E138}"/>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08D9892E-E1F7-4C5D-A4AE-7340B0736B92}"/>
              </a:ext>
            </a:extLst>
          </p:cNvPr>
          <p:cNvGrpSpPr/>
          <p:nvPr/>
        </p:nvGrpSpPr>
        <p:grpSpPr>
          <a:xfrm rot="19006208">
            <a:off x="471768" y="4490176"/>
            <a:ext cx="427452" cy="226172"/>
            <a:chOff x="6022976" y="3811588"/>
            <a:chExt cx="2357438" cy="1365250"/>
          </a:xfrm>
        </p:grpSpPr>
        <p:sp>
          <p:nvSpPr>
            <p:cNvPr id="22" name="Freeform 294">
              <a:extLst>
                <a:ext uri="{FF2B5EF4-FFF2-40B4-BE49-F238E27FC236}">
                  <a16:creationId xmlns:a16="http://schemas.microsoft.com/office/drawing/2014/main" id="{DAC9AB28-1723-4393-9866-DD94BA02EA0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CB56BC17-8503-4ABC-BF8A-7FC0030ED3F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D4653E26-1271-4A5B-AB44-B70A57A206FC}"/>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2F2E138B-C79F-4BBF-A9EC-377940345F0E}"/>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38100310-DD70-466C-AB7F-38906254EDF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7" name="TextBox 26">
            <a:extLst>
              <a:ext uri="{FF2B5EF4-FFF2-40B4-BE49-F238E27FC236}">
                <a16:creationId xmlns:a16="http://schemas.microsoft.com/office/drawing/2014/main" id="{2F740594-7CC7-4D0F-9A67-2AE53E2B4C7E}"/>
              </a:ext>
            </a:extLst>
          </p:cNvPr>
          <p:cNvSpPr txBox="1"/>
          <p:nvPr/>
        </p:nvSpPr>
        <p:spPr>
          <a:xfrm>
            <a:off x="1183270" y="3444046"/>
            <a:ext cx="10111667" cy="646331"/>
          </a:xfrm>
          <a:prstGeom prst="rect">
            <a:avLst/>
          </a:prstGeom>
          <a:noFill/>
        </p:spPr>
        <p:txBody>
          <a:bodyPr wrap="square" rtlCol="0">
            <a:spAutoFit/>
          </a:bodyPr>
          <a:lstStyle/>
          <a:p>
            <a:r>
              <a:rPr lang="en-US" dirty="0"/>
              <a:t>Open roof stadiums appear to score more points on average.  However, more data from previous seasons would help prove or disprove this assumption.</a:t>
            </a:r>
          </a:p>
        </p:txBody>
      </p:sp>
      <p:sp>
        <p:nvSpPr>
          <p:cNvPr id="28" name="TextBox 27">
            <a:extLst>
              <a:ext uri="{FF2B5EF4-FFF2-40B4-BE49-F238E27FC236}">
                <a16:creationId xmlns:a16="http://schemas.microsoft.com/office/drawing/2014/main" id="{DF62F50D-C902-42A9-9090-DAA79882BE37}"/>
              </a:ext>
            </a:extLst>
          </p:cNvPr>
          <p:cNvSpPr txBox="1"/>
          <p:nvPr/>
        </p:nvSpPr>
        <p:spPr>
          <a:xfrm>
            <a:off x="1183270" y="4398561"/>
            <a:ext cx="10111667" cy="923330"/>
          </a:xfrm>
          <a:prstGeom prst="rect">
            <a:avLst/>
          </a:prstGeom>
          <a:noFill/>
        </p:spPr>
        <p:txBody>
          <a:bodyPr wrap="square" rtlCol="0">
            <a:spAutoFit/>
          </a:bodyPr>
          <a:lstStyle/>
          <a:p>
            <a:r>
              <a:rPr lang="en-US" dirty="0"/>
              <a:t>Explaining scoring patterns is difficult – a variety of factors come into play, some of which are related to weather. However, scoring patterns are most likely attributed to the teams and players on the field, and not the conditions of the specific game.</a:t>
            </a:r>
          </a:p>
        </p:txBody>
      </p:sp>
      <p:sp>
        <p:nvSpPr>
          <p:cNvPr id="29" name="Rectangle 28">
            <a:extLst>
              <a:ext uri="{FF2B5EF4-FFF2-40B4-BE49-F238E27FC236}">
                <a16:creationId xmlns:a16="http://schemas.microsoft.com/office/drawing/2014/main" id="{D01B1485-E6E4-6F4B-9243-D54806FB388F}"/>
              </a:ext>
            </a:extLst>
          </p:cNvPr>
          <p:cNvSpPr/>
          <p:nvPr/>
        </p:nvSpPr>
        <p:spPr>
          <a:xfrm>
            <a:off x="1183270" y="1732945"/>
            <a:ext cx="10319882" cy="646331"/>
          </a:xfrm>
          <a:prstGeom prst="rect">
            <a:avLst/>
          </a:prstGeom>
        </p:spPr>
        <p:txBody>
          <a:bodyPr wrap="square">
            <a:spAutoFit/>
          </a:bodyPr>
          <a:lstStyle/>
          <a:p>
            <a:r>
              <a:rPr lang="en-US" dirty="0"/>
              <a:t>Surprisingly, long range kicking accuracy was actually worse in games played in indoor stadiums compared to outdoor stadiums.</a:t>
            </a:r>
          </a:p>
        </p:txBody>
      </p:sp>
      <p:sp>
        <p:nvSpPr>
          <p:cNvPr id="30" name="Rectangle 29">
            <a:extLst>
              <a:ext uri="{FF2B5EF4-FFF2-40B4-BE49-F238E27FC236}">
                <a16:creationId xmlns:a16="http://schemas.microsoft.com/office/drawing/2014/main" id="{D637283C-4171-2144-8443-13E866CAB98C}"/>
              </a:ext>
            </a:extLst>
          </p:cNvPr>
          <p:cNvSpPr/>
          <p:nvPr/>
        </p:nvSpPr>
        <p:spPr>
          <a:xfrm>
            <a:off x="1183270" y="2560898"/>
            <a:ext cx="10319882" cy="646331"/>
          </a:xfrm>
          <a:prstGeom prst="rect">
            <a:avLst/>
          </a:prstGeom>
        </p:spPr>
        <p:txBody>
          <a:bodyPr wrap="square">
            <a:spAutoFit/>
          </a:bodyPr>
          <a:lstStyle/>
          <a:p>
            <a:r>
              <a:rPr lang="en-US" dirty="0"/>
              <a:t>In terms of scoring, games played in indoor stadiums were not significantly more likely to have more total points or more total yards then games played outdoors.</a:t>
            </a:r>
          </a:p>
        </p:txBody>
      </p:sp>
    </p:spTree>
    <p:extLst>
      <p:ext uri="{BB962C8B-B14F-4D97-AF65-F5344CB8AC3E}">
        <p14:creationId xmlns:p14="http://schemas.microsoft.com/office/powerpoint/2010/main" val="327790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961B8B-8D18-4FC5-860F-9DD1CD6C1EB7}"/>
              </a:ext>
            </a:extLst>
          </p:cNvPr>
          <p:cNvSpPr>
            <a:spLocks noGrp="1"/>
          </p:cNvSpPr>
          <p:nvPr>
            <p:ph type="body" sz="quarter" idx="10"/>
          </p:nvPr>
        </p:nvSpPr>
        <p:spPr/>
        <p:txBody>
          <a:bodyPr/>
          <a:lstStyle/>
          <a:p>
            <a:r>
              <a:rPr lang="en-US" sz="4800" dirty="0"/>
              <a:t>Difficulties and Challenges</a:t>
            </a:r>
          </a:p>
        </p:txBody>
      </p:sp>
      <p:grpSp>
        <p:nvGrpSpPr>
          <p:cNvPr id="3" name="Group 2">
            <a:extLst>
              <a:ext uri="{FF2B5EF4-FFF2-40B4-BE49-F238E27FC236}">
                <a16:creationId xmlns:a16="http://schemas.microsoft.com/office/drawing/2014/main" id="{6C9F6E99-2F32-488C-B243-E2BF4D85688D}"/>
              </a:ext>
            </a:extLst>
          </p:cNvPr>
          <p:cNvGrpSpPr/>
          <p:nvPr/>
        </p:nvGrpSpPr>
        <p:grpSpPr>
          <a:xfrm rot="19006208">
            <a:off x="325465" y="1839453"/>
            <a:ext cx="427452" cy="226172"/>
            <a:chOff x="6022976" y="3811588"/>
            <a:chExt cx="2357438" cy="1365250"/>
          </a:xfrm>
        </p:grpSpPr>
        <p:sp>
          <p:nvSpPr>
            <p:cNvPr id="4" name="Freeform 294">
              <a:extLst>
                <a:ext uri="{FF2B5EF4-FFF2-40B4-BE49-F238E27FC236}">
                  <a16:creationId xmlns:a16="http://schemas.microsoft.com/office/drawing/2014/main" id="{AA8332B9-8089-4921-BA72-A0D8AA85D85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BE746296-D9AA-479B-85D0-06405CB1921C}"/>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5258D39D-5CF8-4A6B-8666-87D10D9BAB35}"/>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A92F787E-196C-4C3B-A0A9-FBD18FA344A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3E97C8CD-C4D5-4834-9BDE-75355A256EE4}"/>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B701EB93-5967-4ADD-B2DE-0CA6C659D970}"/>
              </a:ext>
            </a:extLst>
          </p:cNvPr>
          <p:cNvGrpSpPr/>
          <p:nvPr/>
        </p:nvGrpSpPr>
        <p:grpSpPr>
          <a:xfrm rot="19006208">
            <a:off x="325464" y="3326469"/>
            <a:ext cx="427452" cy="226172"/>
            <a:chOff x="6022976" y="3811588"/>
            <a:chExt cx="2357438" cy="1365250"/>
          </a:xfrm>
        </p:grpSpPr>
        <p:sp>
          <p:nvSpPr>
            <p:cNvPr id="10" name="Freeform 294">
              <a:extLst>
                <a:ext uri="{FF2B5EF4-FFF2-40B4-BE49-F238E27FC236}">
                  <a16:creationId xmlns:a16="http://schemas.microsoft.com/office/drawing/2014/main" id="{16315A1E-6E7D-410E-95D3-0DD83A7CA57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F8B7F013-1692-4575-8995-8CA45CD45C3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92E5858-56D4-4169-B55F-236DBF2DD89E}"/>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04114CF0-BBD1-40E0-B297-55EBABCE7716}"/>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62FCF773-1476-46B1-BEBD-542073EF3B3D}"/>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793D72ED-344B-4D4B-BF52-6CFA25EDAA39}"/>
              </a:ext>
            </a:extLst>
          </p:cNvPr>
          <p:cNvGrpSpPr/>
          <p:nvPr/>
        </p:nvGrpSpPr>
        <p:grpSpPr>
          <a:xfrm rot="19006208">
            <a:off x="325465" y="4140192"/>
            <a:ext cx="427452" cy="226172"/>
            <a:chOff x="6022976" y="3811588"/>
            <a:chExt cx="2357438" cy="1365250"/>
          </a:xfrm>
        </p:grpSpPr>
        <p:sp>
          <p:nvSpPr>
            <p:cNvPr id="16" name="Freeform 294">
              <a:extLst>
                <a:ext uri="{FF2B5EF4-FFF2-40B4-BE49-F238E27FC236}">
                  <a16:creationId xmlns:a16="http://schemas.microsoft.com/office/drawing/2014/main" id="{E39D852B-48BA-4A6A-BDB0-2611A41EBBE8}"/>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64E359A4-260A-4BD9-8E83-0697662B48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2703C936-AD32-4C3E-B23A-8AC6145C0F3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DDC042E4-30D5-4A2E-952F-8A3656300DB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27476247-8830-4D02-A111-BC5DB0F7A1B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E14277FB-E062-4445-A42C-E620A5D58A94}"/>
              </a:ext>
            </a:extLst>
          </p:cNvPr>
          <p:cNvGrpSpPr/>
          <p:nvPr/>
        </p:nvGrpSpPr>
        <p:grpSpPr>
          <a:xfrm rot="19006208">
            <a:off x="325464" y="4928358"/>
            <a:ext cx="427452" cy="226172"/>
            <a:chOff x="6022976" y="3811588"/>
            <a:chExt cx="2357438" cy="1365250"/>
          </a:xfrm>
        </p:grpSpPr>
        <p:sp>
          <p:nvSpPr>
            <p:cNvPr id="22" name="Freeform 294">
              <a:extLst>
                <a:ext uri="{FF2B5EF4-FFF2-40B4-BE49-F238E27FC236}">
                  <a16:creationId xmlns:a16="http://schemas.microsoft.com/office/drawing/2014/main" id="{AF1A58DD-33E3-4CE2-94E3-A90C1AB1A6A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04769F62-A400-427B-97D4-773DB9508D4D}"/>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2B6848C0-343E-47CF-99F6-CFCB650CB2B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163CCE00-B6C8-4487-997B-92FEAAB6F381}"/>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40AF0B70-4A60-4948-98B7-033238210E5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9" name="TextBox 28">
            <a:extLst>
              <a:ext uri="{FF2B5EF4-FFF2-40B4-BE49-F238E27FC236}">
                <a16:creationId xmlns:a16="http://schemas.microsoft.com/office/drawing/2014/main" id="{A689B146-A8B1-40F3-A99B-E60E8B7EF4C4}"/>
              </a:ext>
            </a:extLst>
          </p:cNvPr>
          <p:cNvSpPr txBox="1"/>
          <p:nvPr/>
        </p:nvSpPr>
        <p:spPr>
          <a:xfrm>
            <a:off x="1183269" y="4068613"/>
            <a:ext cx="10332720" cy="369332"/>
          </a:xfrm>
          <a:prstGeom prst="rect">
            <a:avLst/>
          </a:prstGeom>
          <a:noFill/>
        </p:spPr>
        <p:txBody>
          <a:bodyPr wrap="square" rtlCol="0">
            <a:spAutoFit/>
          </a:bodyPr>
          <a:lstStyle/>
          <a:p>
            <a:r>
              <a:rPr lang="en-US" dirty="0"/>
              <a:t>Converting time formats pulled from one data to another.</a:t>
            </a:r>
          </a:p>
        </p:txBody>
      </p:sp>
      <p:sp>
        <p:nvSpPr>
          <p:cNvPr id="30" name="TextBox 29">
            <a:extLst>
              <a:ext uri="{FF2B5EF4-FFF2-40B4-BE49-F238E27FC236}">
                <a16:creationId xmlns:a16="http://schemas.microsoft.com/office/drawing/2014/main" id="{2490AC76-B691-459E-A9B3-99F3803CC734}"/>
              </a:ext>
            </a:extLst>
          </p:cNvPr>
          <p:cNvSpPr txBox="1"/>
          <p:nvPr/>
        </p:nvSpPr>
        <p:spPr>
          <a:xfrm>
            <a:off x="1183269" y="4714054"/>
            <a:ext cx="10332720" cy="646331"/>
          </a:xfrm>
          <a:prstGeom prst="rect">
            <a:avLst/>
          </a:prstGeom>
          <a:noFill/>
        </p:spPr>
        <p:txBody>
          <a:bodyPr wrap="square" rtlCol="0">
            <a:spAutoFit/>
          </a:bodyPr>
          <a:lstStyle/>
          <a:p>
            <a:r>
              <a:rPr lang="en-US" dirty="0"/>
              <a:t>Missing significant historical data (only 2018 regular season) limited the team in making additional findings of significance.</a:t>
            </a:r>
          </a:p>
        </p:txBody>
      </p:sp>
      <p:sp>
        <p:nvSpPr>
          <p:cNvPr id="31" name="TextBox 30">
            <a:extLst>
              <a:ext uri="{FF2B5EF4-FFF2-40B4-BE49-F238E27FC236}">
                <a16:creationId xmlns:a16="http://schemas.microsoft.com/office/drawing/2014/main" id="{D433F3C9-D2D3-004A-B8DE-6BC50F3154F2}"/>
              </a:ext>
            </a:extLst>
          </p:cNvPr>
          <p:cNvSpPr txBox="1"/>
          <p:nvPr/>
        </p:nvSpPr>
        <p:spPr>
          <a:xfrm>
            <a:off x="1183269" y="1629375"/>
            <a:ext cx="10332720" cy="646331"/>
          </a:xfrm>
          <a:prstGeom prst="rect">
            <a:avLst/>
          </a:prstGeom>
          <a:noFill/>
        </p:spPr>
        <p:txBody>
          <a:bodyPr wrap="square" rtlCol="0">
            <a:spAutoFit/>
          </a:bodyPr>
          <a:lstStyle/>
          <a:p>
            <a:r>
              <a:rPr lang="en-US" dirty="0"/>
              <a:t>Sending too many requests to the </a:t>
            </a:r>
            <a:r>
              <a:rPr lang="en-US" dirty="0" err="1"/>
              <a:t>MySportsFeed</a:t>
            </a:r>
            <a:r>
              <a:rPr lang="en-US" dirty="0"/>
              <a:t> API. To combat this, we created a total of 6 unique API keys and cycled through them when pulling our game data.</a:t>
            </a:r>
          </a:p>
        </p:txBody>
      </p:sp>
      <p:sp>
        <p:nvSpPr>
          <p:cNvPr id="32" name="TextBox 31">
            <a:extLst>
              <a:ext uri="{FF2B5EF4-FFF2-40B4-BE49-F238E27FC236}">
                <a16:creationId xmlns:a16="http://schemas.microsoft.com/office/drawing/2014/main" id="{FB7DF9EC-D134-2A41-90CE-516DD3DD70DF}"/>
              </a:ext>
            </a:extLst>
          </p:cNvPr>
          <p:cNvSpPr txBox="1"/>
          <p:nvPr/>
        </p:nvSpPr>
        <p:spPr>
          <a:xfrm>
            <a:off x="1183269" y="3146174"/>
            <a:ext cx="10332720" cy="646331"/>
          </a:xfrm>
          <a:prstGeom prst="rect">
            <a:avLst/>
          </a:prstGeom>
          <a:noFill/>
        </p:spPr>
        <p:txBody>
          <a:bodyPr wrap="square" rtlCol="0">
            <a:spAutoFit/>
          </a:bodyPr>
          <a:lstStyle/>
          <a:p>
            <a:r>
              <a:rPr lang="en-US" dirty="0"/>
              <a:t>Using the .get() function to attempt to retrieve data, and if the data is missing, replace with a default value.</a:t>
            </a:r>
          </a:p>
        </p:txBody>
      </p:sp>
      <p:grpSp>
        <p:nvGrpSpPr>
          <p:cNvPr id="33" name="Group 32">
            <a:extLst>
              <a:ext uri="{FF2B5EF4-FFF2-40B4-BE49-F238E27FC236}">
                <a16:creationId xmlns:a16="http://schemas.microsoft.com/office/drawing/2014/main" id="{3D0B0456-7292-6847-BAD1-3CD90849836C}"/>
              </a:ext>
            </a:extLst>
          </p:cNvPr>
          <p:cNvGrpSpPr/>
          <p:nvPr/>
        </p:nvGrpSpPr>
        <p:grpSpPr>
          <a:xfrm rot="19006208">
            <a:off x="325465" y="2571867"/>
            <a:ext cx="427452" cy="226172"/>
            <a:chOff x="6022976" y="3811588"/>
            <a:chExt cx="2357438" cy="1365250"/>
          </a:xfrm>
        </p:grpSpPr>
        <p:sp>
          <p:nvSpPr>
            <p:cNvPr id="34" name="Freeform 294">
              <a:extLst>
                <a:ext uri="{FF2B5EF4-FFF2-40B4-BE49-F238E27FC236}">
                  <a16:creationId xmlns:a16="http://schemas.microsoft.com/office/drawing/2014/main" id="{0B87A2B4-F9ED-194F-B775-4F9A9918C563}"/>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79">
              <a:extLst>
                <a:ext uri="{FF2B5EF4-FFF2-40B4-BE49-F238E27FC236}">
                  <a16:creationId xmlns:a16="http://schemas.microsoft.com/office/drawing/2014/main" id="{166B30C0-A7BC-824F-8CF6-FE3D5C0DDA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303">
              <a:extLst>
                <a:ext uri="{FF2B5EF4-FFF2-40B4-BE49-F238E27FC236}">
                  <a16:creationId xmlns:a16="http://schemas.microsoft.com/office/drawing/2014/main" id="{41E65D0F-A9FB-AB42-8A67-023BF91F14C6}"/>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81">
              <a:extLst>
                <a:ext uri="{FF2B5EF4-FFF2-40B4-BE49-F238E27FC236}">
                  <a16:creationId xmlns:a16="http://schemas.microsoft.com/office/drawing/2014/main" id="{D3FCFC9D-10D6-FA4B-AB21-9095E58404CC}"/>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82">
              <a:extLst>
                <a:ext uri="{FF2B5EF4-FFF2-40B4-BE49-F238E27FC236}">
                  <a16:creationId xmlns:a16="http://schemas.microsoft.com/office/drawing/2014/main" id="{7F743402-7614-1546-A88C-A5BD605016E3}"/>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9" name="TextBox 38">
            <a:extLst>
              <a:ext uri="{FF2B5EF4-FFF2-40B4-BE49-F238E27FC236}">
                <a16:creationId xmlns:a16="http://schemas.microsoft.com/office/drawing/2014/main" id="{3DDBE44B-37FB-864A-96F1-ACC6B274ADE4}"/>
              </a:ext>
            </a:extLst>
          </p:cNvPr>
          <p:cNvSpPr txBox="1"/>
          <p:nvPr/>
        </p:nvSpPr>
        <p:spPr>
          <a:xfrm>
            <a:off x="1183269" y="2366015"/>
            <a:ext cx="10332720" cy="646331"/>
          </a:xfrm>
          <a:prstGeom prst="rect">
            <a:avLst/>
          </a:prstGeom>
          <a:noFill/>
        </p:spPr>
        <p:txBody>
          <a:bodyPr wrap="square" rtlCol="0">
            <a:spAutoFit/>
          </a:bodyPr>
          <a:lstStyle/>
          <a:p>
            <a:r>
              <a:rPr lang="en-US" dirty="0"/>
              <a:t>Finding errors in the game data (locations in particular) and making manual changes to our </a:t>
            </a:r>
            <a:r>
              <a:rPr lang="en-US" dirty="0" err="1"/>
              <a:t>dataframe</a:t>
            </a:r>
            <a:r>
              <a:rPr lang="en-US" dirty="0"/>
              <a:t>.</a:t>
            </a:r>
          </a:p>
        </p:txBody>
      </p:sp>
      <p:grpSp>
        <p:nvGrpSpPr>
          <p:cNvPr id="40" name="Group 39">
            <a:extLst>
              <a:ext uri="{FF2B5EF4-FFF2-40B4-BE49-F238E27FC236}">
                <a16:creationId xmlns:a16="http://schemas.microsoft.com/office/drawing/2014/main" id="{0A398199-DC5F-2C44-A576-3717D1199B44}"/>
              </a:ext>
            </a:extLst>
          </p:cNvPr>
          <p:cNvGrpSpPr/>
          <p:nvPr/>
        </p:nvGrpSpPr>
        <p:grpSpPr>
          <a:xfrm rot="19006208">
            <a:off x="325464" y="5677928"/>
            <a:ext cx="427452" cy="226172"/>
            <a:chOff x="6022976" y="3811588"/>
            <a:chExt cx="2357438" cy="1365250"/>
          </a:xfrm>
        </p:grpSpPr>
        <p:sp>
          <p:nvSpPr>
            <p:cNvPr id="41" name="Freeform 294">
              <a:extLst>
                <a:ext uri="{FF2B5EF4-FFF2-40B4-BE49-F238E27FC236}">
                  <a16:creationId xmlns:a16="http://schemas.microsoft.com/office/drawing/2014/main" id="{B4403512-95C7-D444-9ED8-80BA22176447}"/>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79">
              <a:extLst>
                <a:ext uri="{FF2B5EF4-FFF2-40B4-BE49-F238E27FC236}">
                  <a16:creationId xmlns:a16="http://schemas.microsoft.com/office/drawing/2014/main" id="{38DC6335-01CA-4E42-B7EB-D5563FA7CEC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303">
              <a:extLst>
                <a:ext uri="{FF2B5EF4-FFF2-40B4-BE49-F238E27FC236}">
                  <a16:creationId xmlns:a16="http://schemas.microsoft.com/office/drawing/2014/main" id="{C95E51FD-D536-1747-9C93-DEFA43F22F62}"/>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81">
              <a:extLst>
                <a:ext uri="{FF2B5EF4-FFF2-40B4-BE49-F238E27FC236}">
                  <a16:creationId xmlns:a16="http://schemas.microsoft.com/office/drawing/2014/main" id="{B0EFA74D-BF68-DC4E-BDBC-FAA6CE541B7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82">
              <a:extLst>
                <a:ext uri="{FF2B5EF4-FFF2-40B4-BE49-F238E27FC236}">
                  <a16:creationId xmlns:a16="http://schemas.microsoft.com/office/drawing/2014/main" id="{2130D4CB-22E7-9A42-A4B1-1AF50A9FA2A6}"/>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6" name="TextBox 45">
            <a:extLst>
              <a:ext uri="{FF2B5EF4-FFF2-40B4-BE49-F238E27FC236}">
                <a16:creationId xmlns:a16="http://schemas.microsoft.com/office/drawing/2014/main" id="{EB5241A2-8D2B-D64B-87E0-EFB4A016579E}"/>
              </a:ext>
            </a:extLst>
          </p:cNvPr>
          <p:cNvSpPr txBox="1"/>
          <p:nvPr/>
        </p:nvSpPr>
        <p:spPr>
          <a:xfrm>
            <a:off x="1183269" y="5584074"/>
            <a:ext cx="9634083" cy="369332"/>
          </a:xfrm>
          <a:prstGeom prst="rect">
            <a:avLst/>
          </a:prstGeom>
          <a:noFill/>
        </p:spPr>
        <p:txBody>
          <a:bodyPr wrap="square" rtlCol="0">
            <a:spAutoFit/>
          </a:bodyPr>
          <a:lstStyle/>
          <a:p>
            <a:r>
              <a:rPr lang="en-US" dirty="0"/>
              <a:t>Limitations of precise data for certain stats did not allow for more detailed game analysis.</a:t>
            </a:r>
          </a:p>
        </p:txBody>
      </p:sp>
    </p:spTree>
    <p:extLst>
      <p:ext uri="{BB962C8B-B14F-4D97-AF65-F5344CB8AC3E}">
        <p14:creationId xmlns:p14="http://schemas.microsoft.com/office/powerpoint/2010/main" val="490027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323094"/>
            <a:ext cx="12192000" cy="576063"/>
          </a:xfrm>
        </p:spPr>
        <p:txBody>
          <a:bodyPr/>
          <a:lstStyle/>
          <a:p>
            <a:r>
              <a:rPr lang="en-US" dirty="0"/>
              <a:t>Questions?</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6">
                    <a:lumMod val="50000"/>
                  </a:schemeClr>
                </a:solidFill>
              </a:rPr>
              <a:t>Methodology</a:t>
            </a:r>
          </a:p>
        </p:txBody>
      </p:sp>
      <p:sp>
        <p:nvSpPr>
          <p:cNvPr id="72" name="자유형: 도형 71">
            <a:extLst>
              <a:ext uri="{FF2B5EF4-FFF2-40B4-BE49-F238E27FC236}">
                <a16:creationId xmlns:a16="http://schemas.microsoft.com/office/drawing/2014/main" id="{1540A2AA-ED02-48BE-9932-B60795C36B4F}"/>
              </a:ext>
            </a:extLst>
          </p:cNvPr>
          <p:cNvSpPr>
            <a:spLocks/>
          </p:cNvSpPr>
          <p:nvPr/>
        </p:nvSpPr>
        <p:spPr bwMode="auto">
          <a:xfrm rot="16200000">
            <a:off x="5701998" y="384473"/>
            <a:ext cx="6874482" cy="6105527"/>
          </a:xfrm>
          <a:custGeom>
            <a:avLst/>
            <a:gdLst>
              <a:gd name="connsiteX0" fmla="*/ 8010 w 9489357"/>
              <a:gd name="connsiteY0" fmla="*/ 3489632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0" fmla="*/ 0 w 9489357"/>
              <a:gd name="connsiteY0" fmla="*/ 3502610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10" fmla="*/ 9489357 w 9489357"/>
              <a:gd name="connsiteY10" fmla="*/ 910225 h 5161182"/>
              <a:gd name="connsiteX0" fmla="*/ 6874482 w 6874482"/>
              <a:gd name="connsiteY0" fmla="*/ 910225 h 5161182"/>
              <a:gd name="connsiteX1" fmla="*/ 6874482 w 6874482"/>
              <a:gd name="connsiteY1" fmla="*/ 5161182 h 5161182"/>
              <a:gd name="connsiteX2" fmla="*/ 0 w 6874482"/>
              <a:gd name="connsiteY2" fmla="*/ 5161182 h 5161182"/>
              <a:gd name="connsiteX3" fmla="*/ 1 w 6874482"/>
              <a:gd name="connsiteY3" fmla="*/ 904764 h 5161182"/>
              <a:gd name="connsiteX4" fmla="*/ 286345 w 6874482"/>
              <a:gd name="connsiteY4" fmla="*/ 747864 h 5161182"/>
              <a:gd name="connsiteX5" fmla="*/ 3431281 w 6874482"/>
              <a:gd name="connsiteY5" fmla="*/ 0 h 5161182"/>
              <a:gd name="connsiteX6" fmla="*/ 6578169 w 6874482"/>
              <a:gd name="connsiteY6" fmla="*/ 747865 h 5161182"/>
              <a:gd name="connsiteX7" fmla="*/ 6874482 w 6874482"/>
              <a:gd name="connsiteY7" fmla="*/ 910225 h 5161182"/>
              <a:gd name="connsiteX0" fmla="*/ 6874482 w 6874482"/>
              <a:gd name="connsiteY0" fmla="*/ 776882 h 5027839"/>
              <a:gd name="connsiteX1" fmla="*/ 6874482 w 6874482"/>
              <a:gd name="connsiteY1" fmla="*/ 5027839 h 5027839"/>
              <a:gd name="connsiteX2" fmla="*/ 0 w 6874482"/>
              <a:gd name="connsiteY2" fmla="*/ 5027839 h 5027839"/>
              <a:gd name="connsiteX3" fmla="*/ 1 w 6874482"/>
              <a:gd name="connsiteY3" fmla="*/ 771421 h 5027839"/>
              <a:gd name="connsiteX4" fmla="*/ 286345 w 6874482"/>
              <a:gd name="connsiteY4" fmla="*/ 614521 h 5027839"/>
              <a:gd name="connsiteX5" fmla="*/ 3393181 w 6874482"/>
              <a:gd name="connsiteY5" fmla="*/ 0 h 5027839"/>
              <a:gd name="connsiteX6" fmla="*/ 6578169 w 6874482"/>
              <a:gd name="connsiteY6" fmla="*/ 614522 h 5027839"/>
              <a:gd name="connsiteX7" fmla="*/ 6874482 w 6874482"/>
              <a:gd name="connsiteY7" fmla="*/ 776882 h 502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482" h="5027839">
                <a:moveTo>
                  <a:pt x="6874482" y="776882"/>
                </a:moveTo>
                <a:lnTo>
                  <a:pt x="6874482" y="5027839"/>
                </a:lnTo>
                <a:lnTo>
                  <a:pt x="0" y="5027839"/>
                </a:lnTo>
                <a:cubicBezTo>
                  <a:pt x="0" y="3609033"/>
                  <a:pt x="1" y="2190227"/>
                  <a:pt x="1" y="771421"/>
                </a:cubicBezTo>
                <a:lnTo>
                  <a:pt x="286345" y="614521"/>
                </a:lnTo>
                <a:cubicBezTo>
                  <a:pt x="1231481" y="136023"/>
                  <a:pt x="2262216" y="0"/>
                  <a:pt x="3393181" y="0"/>
                </a:cubicBezTo>
                <a:cubicBezTo>
                  <a:pt x="4525858" y="0"/>
                  <a:pt x="5633006" y="136023"/>
                  <a:pt x="6578169" y="614522"/>
                </a:cubicBezTo>
                <a:lnTo>
                  <a:pt x="6874482" y="7768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303">
            <a:extLst>
              <a:ext uri="{FF2B5EF4-FFF2-40B4-BE49-F238E27FC236}">
                <a16:creationId xmlns:a16="http://schemas.microsoft.com/office/drawing/2014/main" id="{79D4D550-E689-40A3-B013-FE063B9886CB}"/>
              </a:ext>
            </a:extLst>
          </p:cNvPr>
          <p:cNvSpPr>
            <a:spLocks noEditPoints="1"/>
          </p:cNvSpPr>
          <p:nvPr/>
        </p:nvSpPr>
        <p:spPr bwMode="auto">
          <a:xfrm rot="16200000">
            <a:off x="7515484" y="2398611"/>
            <a:ext cx="6060328" cy="1979385"/>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TextBox 87">
            <a:extLst>
              <a:ext uri="{FF2B5EF4-FFF2-40B4-BE49-F238E27FC236}">
                <a16:creationId xmlns:a16="http://schemas.microsoft.com/office/drawing/2014/main" id="{2B66008C-A6AD-4F47-A456-E44C1F728DBF}"/>
              </a:ext>
            </a:extLst>
          </p:cNvPr>
          <p:cNvSpPr txBox="1"/>
          <p:nvPr/>
        </p:nvSpPr>
        <p:spPr>
          <a:xfrm>
            <a:off x="986539" y="1319156"/>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Objective:</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sp>
        <p:nvSpPr>
          <p:cNvPr id="89" name="TextBox 88">
            <a:extLst>
              <a:ext uri="{FF2B5EF4-FFF2-40B4-BE49-F238E27FC236}">
                <a16:creationId xmlns:a16="http://schemas.microsoft.com/office/drawing/2014/main" id="{FB31DA38-1E73-4095-9507-073A87DFD772}"/>
              </a:ext>
            </a:extLst>
          </p:cNvPr>
          <p:cNvSpPr txBox="1"/>
          <p:nvPr/>
        </p:nvSpPr>
        <p:spPr>
          <a:xfrm>
            <a:off x="1158693" y="1659360"/>
            <a:ext cx="2220939" cy="1015663"/>
          </a:xfrm>
          <a:prstGeom prst="rect">
            <a:avLst/>
          </a:prstGeom>
          <a:noFill/>
        </p:spPr>
        <p:txBody>
          <a:bodyPr wrap="square" rtlCol="0">
            <a:spAutoFit/>
          </a:bodyPr>
          <a:lstStyle/>
          <a:p>
            <a:r>
              <a:rPr lang="en-US" sz="1200" dirty="0"/>
              <a:t>A total of 256 games were analyzed to uncover patterns between NFL team performance and weather conditions at game time.</a:t>
            </a:r>
          </a:p>
        </p:txBody>
      </p:sp>
      <p:sp>
        <p:nvSpPr>
          <p:cNvPr id="91" name="Text Placeholder 12">
            <a:extLst>
              <a:ext uri="{FF2B5EF4-FFF2-40B4-BE49-F238E27FC236}">
                <a16:creationId xmlns:a16="http://schemas.microsoft.com/office/drawing/2014/main" id="{0079EBE9-07E1-410E-BFCE-47F0B10DA883}"/>
              </a:ext>
            </a:extLst>
          </p:cNvPr>
          <p:cNvSpPr txBox="1">
            <a:spLocks/>
          </p:cNvSpPr>
          <p:nvPr/>
        </p:nvSpPr>
        <p:spPr>
          <a:xfrm>
            <a:off x="6987071" y="182509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Does temperature affect overall team performance in terms of scoring?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3" name="Text Placeholder 12">
            <a:extLst>
              <a:ext uri="{FF2B5EF4-FFF2-40B4-BE49-F238E27FC236}">
                <a16:creationId xmlns:a16="http://schemas.microsoft.com/office/drawing/2014/main" id="{E8598BFF-C932-47FA-8DE3-A650B4F47F8D}"/>
              </a:ext>
            </a:extLst>
          </p:cNvPr>
          <p:cNvSpPr txBox="1">
            <a:spLocks/>
          </p:cNvSpPr>
          <p:nvPr/>
        </p:nvSpPr>
        <p:spPr>
          <a:xfrm>
            <a:off x="6987071" y="257271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kickers perform better when they play indoors? Do they perform worse in poor weather conditions?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5" name="Text Placeholder 12">
            <a:extLst>
              <a:ext uri="{FF2B5EF4-FFF2-40B4-BE49-F238E27FC236}">
                <a16:creationId xmlns:a16="http://schemas.microsoft.com/office/drawing/2014/main" id="{51C0AA3A-51D8-4839-BFB7-B8ADDE596F8E}"/>
              </a:ext>
            </a:extLst>
          </p:cNvPr>
          <p:cNvSpPr txBox="1">
            <a:spLocks/>
          </p:cNvSpPr>
          <p:nvPr/>
        </p:nvSpPr>
        <p:spPr>
          <a:xfrm>
            <a:off x="6987071" y="3585510"/>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players fumble more when it’s raining?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7" name="Text Placeholder 12">
            <a:extLst>
              <a:ext uri="{FF2B5EF4-FFF2-40B4-BE49-F238E27FC236}">
                <a16:creationId xmlns:a16="http://schemas.microsoft.com/office/drawing/2014/main" id="{28726041-8064-4E87-B4B6-DE9E63615EF8}"/>
              </a:ext>
            </a:extLst>
          </p:cNvPr>
          <p:cNvSpPr txBox="1">
            <a:spLocks/>
          </p:cNvSpPr>
          <p:nvPr/>
        </p:nvSpPr>
        <p:spPr>
          <a:xfrm>
            <a:off x="6987071" y="4397137"/>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Are more points typically scored in certain stadiums?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3" name="TextBox 32">
            <a:extLst>
              <a:ext uri="{FF2B5EF4-FFF2-40B4-BE49-F238E27FC236}">
                <a16:creationId xmlns:a16="http://schemas.microsoft.com/office/drawing/2014/main" id="{E26B93B6-D72E-4F1F-8E26-E9791005EB73}"/>
              </a:ext>
            </a:extLst>
          </p:cNvPr>
          <p:cNvSpPr txBox="1"/>
          <p:nvPr/>
        </p:nvSpPr>
        <p:spPr>
          <a:xfrm>
            <a:off x="986539" y="2879294"/>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Goal:</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pic>
        <p:nvPicPr>
          <p:cNvPr id="1026" name="Picture 2" descr="Image result for darksky api logo">
            <a:extLst>
              <a:ext uri="{FF2B5EF4-FFF2-40B4-BE49-F238E27FC236}">
                <a16:creationId xmlns:a16="http://schemas.microsoft.com/office/drawing/2014/main" id="{52F15D0B-3419-4CD4-9CAD-D8883A26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155" y="3654853"/>
            <a:ext cx="1200329"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ysportsfeed api logo">
            <a:extLst>
              <a:ext uri="{FF2B5EF4-FFF2-40B4-BE49-F238E27FC236}">
                <a16:creationId xmlns:a16="http://schemas.microsoft.com/office/drawing/2014/main" id="{A11652D8-814D-4068-BCC4-71FF35C72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25" b="29902"/>
          <a:stretch/>
        </p:blipFill>
        <p:spPr bwMode="auto">
          <a:xfrm>
            <a:off x="3985678" y="4855182"/>
            <a:ext cx="1763283" cy="724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api logo">
            <a:extLst>
              <a:ext uri="{FF2B5EF4-FFF2-40B4-BE49-F238E27FC236}">
                <a16:creationId xmlns:a16="http://schemas.microsoft.com/office/drawing/2014/main" id="{7F827F57-2F8E-4F1D-B880-E80F6D5FB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094" y="3129397"/>
            <a:ext cx="1824451" cy="45611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C234292-674A-4908-85AD-9DD9B8488F85}"/>
              </a:ext>
            </a:extLst>
          </p:cNvPr>
          <p:cNvSpPr txBox="1"/>
          <p:nvPr/>
        </p:nvSpPr>
        <p:spPr>
          <a:xfrm>
            <a:off x="1158692" y="3249944"/>
            <a:ext cx="2633234" cy="2259336"/>
          </a:xfrm>
          <a:prstGeom prst="rect">
            <a:avLst/>
          </a:prstGeom>
          <a:noFill/>
        </p:spPr>
        <p:txBody>
          <a:bodyPr wrap="square" rtlCol="0">
            <a:spAutoFit/>
          </a:bodyPr>
          <a:lstStyle/>
          <a:p>
            <a:pPr>
              <a:lnSpc>
                <a:spcPct val="107000"/>
              </a:lnSpc>
              <a:spcAft>
                <a:spcPts val="800"/>
              </a:spcAft>
            </a:pPr>
            <a:r>
              <a:rPr lang="en-US" sz="1200" dirty="0"/>
              <a:t>Our goal is to uncover any type of relationship between team performance and game time weather conditions.</a:t>
            </a:r>
          </a:p>
          <a:p>
            <a:pPr>
              <a:lnSpc>
                <a:spcPct val="107000"/>
              </a:lnSpc>
              <a:spcAft>
                <a:spcPts val="800"/>
              </a:spcAft>
            </a:pPr>
            <a:endParaRPr lang="en-US" sz="1200" dirty="0"/>
          </a:p>
          <a:p>
            <a:pPr>
              <a:lnSpc>
                <a:spcPct val="107000"/>
              </a:lnSpc>
              <a:spcAft>
                <a:spcPts val="800"/>
              </a:spcAft>
            </a:pPr>
            <a:r>
              <a:rPr lang="en-US" sz="1200" dirty="0"/>
              <a:t>This will involve using the Google Places API, Dark Sky API, and MySportsFeeds API to geocode locations and to gather relevant game and weather data.</a:t>
            </a:r>
          </a:p>
        </p:txBody>
      </p:sp>
      <p:sp>
        <p:nvSpPr>
          <p:cNvPr id="51" name="Oval 13">
            <a:extLst>
              <a:ext uri="{FF2B5EF4-FFF2-40B4-BE49-F238E27FC236}">
                <a16:creationId xmlns:a16="http://schemas.microsoft.com/office/drawing/2014/main" id="{126DD0A5-11F8-4F38-B98D-40F7D44BB83C}"/>
              </a:ext>
            </a:extLst>
          </p:cNvPr>
          <p:cNvSpPr/>
          <p:nvPr/>
        </p:nvSpPr>
        <p:spPr>
          <a:xfrm>
            <a:off x="6416992" y="3518359"/>
            <a:ext cx="566192" cy="56619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2" name="Oval 14">
            <a:extLst>
              <a:ext uri="{FF2B5EF4-FFF2-40B4-BE49-F238E27FC236}">
                <a16:creationId xmlns:a16="http://schemas.microsoft.com/office/drawing/2014/main" id="{332E620A-9E50-4432-9D7C-81006B5F90B3}"/>
              </a:ext>
            </a:extLst>
          </p:cNvPr>
          <p:cNvSpPr/>
          <p:nvPr/>
        </p:nvSpPr>
        <p:spPr>
          <a:xfrm>
            <a:off x="6416992" y="1836897"/>
            <a:ext cx="566192" cy="566192"/>
          </a:xfrm>
          <a:prstGeom prst="ellipse">
            <a:avLst/>
          </a:prstGeom>
          <a:solidFill>
            <a:srgbClr val="4C7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4" name="Oval 16">
            <a:extLst>
              <a:ext uri="{FF2B5EF4-FFF2-40B4-BE49-F238E27FC236}">
                <a16:creationId xmlns:a16="http://schemas.microsoft.com/office/drawing/2014/main" id="{EC082CF6-53CF-41FA-95B4-F1B158538DFC}"/>
              </a:ext>
            </a:extLst>
          </p:cNvPr>
          <p:cNvSpPr/>
          <p:nvPr/>
        </p:nvSpPr>
        <p:spPr>
          <a:xfrm>
            <a:off x="6416992" y="2677628"/>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Oval 13">
            <a:extLst>
              <a:ext uri="{FF2B5EF4-FFF2-40B4-BE49-F238E27FC236}">
                <a16:creationId xmlns:a16="http://schemas.microsoft.com/office/drawing/2014/main" id="{445F380B-12C5-43A9-A270-CEAA67BD0233}"/>
              </a:ext>
            </a:extLst>
          </p:cNvPr>
          <p:cNvSpPr/>
          <p:nvPr/>
        </p:nvSpPr>
        <p:spPr>
          <a:xfrm>
            <a:off x="6416992" y="4359090"/>
            <a:ext cx="566192" cy="566192"/>
          </a:xfrm>
          <a:prstGeom prst="ellipse">
            <a:avLst/>
          </a:pr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Freeform 79">
            <a:extLst>
              <a:ext uri="{FF2B5EF4-FFF2-40B4-BE49-F238E27FC236}">
                <a16:creationId xmlns:a16="http://schemas.microsoft.com/office/drawing/2014/main" id="{59CCC870-2662-489B-A0AC-869CB243DA23}"/>
              </a:ext>
            </a:extLst>
          </p:cNvPr>
          <p:cNvSpPr>
            <a:spLocks/>
          </p:cNvSpPr>
          <p:nvPr/>
        </p:nvSpPr>
        <p:spPr bwMode="auto">
          <a:xfrm rot="16200000">
            <a:off x="8255113" y="2878842"/>
            <a:ext cx="4585976" cy="1091511"/>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BEDDAB"/>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8743CB80-0979-4341-B55A-F6CDBEF54178}"/>
              </a:ext>
            </a:extLst>
          </p:cNvPr>
          <p:cNvSpPr/>
          <p:nvPr/>
        </p:nvSpPr>
        <p:spPr>
          <a:xfrm>
            <a:off x="10004276" y="2225625"/>
            <a:ext cx="1091511" cy="3478803"/>
          </a:xfrm>
          <a:custGeom>
            <a:avLst/>
            <a:gdLst>
              <a:gd name="connsiteX0" fmla="*/ 333972 w 1091511"/>
              <a:gd name="connsiteY0" fmla="*/ 0 h 3478803"/>
              <a:gd name="connsiteX1" fmla="*/ 749400 w 1091511"/>
              <a:gd name="connsiteY1" fmla="*/ 0 h 3478803"/>
              <a:gd name="connsiteX2" fmla="*/ 749400 w 1091511"/>
              <a:gd name="connsiteY2" fmla="*/ 139106 h 3478803"/>
              <a:gd name="connsiteX3" fmla="*/ 884902 w 1091511"/>
              <a:gd name="connsiteY3" fmla="*/ 139106 h 3478803"/>
              <a:gd name="connsiteX4" fmla="*/ 1091511 w 1091511"/>
              <a:gd name="connsiteY4" fmla="*/ 348911 h 3478803"/>
              <a:gd name="connsiteX5" fmla="*/ 884902 w 1091511"/>
              <a:gd name="connsiteY5" fmla="*/ 562677 h 3478803"/>
              <a:gd name="connsiteX6" fmla="*/ 749400 w 1091511"/>
              <a:gd name="connsiteY6" fmla="*/ 562677 h 3478803"/>
              <a:gd name="connsiteX7" fmla="*/ 749400 w 1091511"/>
              <a:gd name="connsiteY7" fmla="*/ 978101 h 3478803"/>
              <a:gd name="connsiteX8" fmla="*/ 884902 w 1091511"/>
              <a:gd name="connsiteY8" fmla="*/ 978101 h 3478803"/>
              <a:gd name="connsiteX9" fmla="*/ 1091511 w 1091511"/>
              <a:gd name="connsiteY9" fmla="*/ 1187757 h 3478803"/>
              <a:gd name="connsiteX10" fmla="*/ 884902 w 1091511"/>
              <a:gd name="connsiteY10" fmla="*/ 1393529 h 3478803"/>
              <a:gd name="connsiteX11" fmla="*/ 749400 w 1091511"/>
              <a:gd name="connsiteY11" fmla="*/ 1393529 h 3478803"/>
              <a:gd name="connsiteX12" fmla="*/ 749400 w 1091511"/>
              <a:gd name="connsiteY12" fmla="*/ 1808952 h 3478803"/>
              <a:gd name="connsiteX13" fmla="*/ 884902 w 1091511"/>
              <a:gd name="connsiteY13" fmla="*/ 1808952 h 3478803"/>
              <a:gd name="connsiteX14" fmla="*/ 1091511 w 1091511"/>
              <a:gd name="connsiteY14" fmla="*/ 2018762 h 3478803"/>
              <a:gd name="connsiteX15" fmla="*/ 884902 w 1091511"/>
              <a:gd name="connsiteY15" fmla="*/ 2232523 h 3478803"/>
              <a:gd name="connsiteX16" fmla="*/ 749400 w 1091511"/>
              <a:gd name="connsiteY16" fmla="*/ 2232523 h 3478803"/>
              <a:gd name="connsiteX17" fmla="*/ 749400 w 1091511"/>
              <a:gd name="connsiteY17" fmla="*/ 2639803 h 3478803"/>
              <a:gd name="connsiteX18" fmla="*/ 884902 w 1091511"/>
              <a:gd name="connsiteY18" fmla="*/ 2639803 h 3478803"/>
              <a:gd name="connsiteX19" fmla="*/ 1091511 w 1091511"/>
              <a:gd name="connsiteY19" fmla="*/ 2853569 h 3478803"/>
              <a:gd name="connsiteX20" fmla="*/ 884902 w 1091511"/>
              <a:gd name="connsiteY20" fmla="*/ 3063375 h 3478803"/>
              <a:gd name="connsiteX21" fmla="*/ 749400 w 1091511"/>
              <a:gd name="connsiteY21" fmla="*/ 3063375 h 3478803"/>
              <a:gd name="connsiteX22" fmla="*/ 749400 w 1091511"/>
              <a:gd name="connsiteY22" fmla="*/ 3267864 h 3478803"/>
              <a:gd name="connsiteX23" fmla="*/ 541689 w 1091511"/>
              <a:gd name="connsiteY23" fmla="*/ 3478803 h 3478803"/>
              <a:gd name="connsiteX24" fmla="*/ 333972 w 1091511"/>
              <a:gd name="connsiteY24" fmla="*/ 3267864 h 3478803"/>
              <a:gd name="connsiteX25" fmla="*/ 333972 w 1091511"/>
              <a:gd name="connsiteY25" fmla="*/ 3063375 h 3478803"/>
              <a:gd name="connsiteX26" fmla="*/ 206608 w 1091511"/>
              <a:gd name="connsiteY26" fmla="*/ 3063375 h 3478803"/>
              <a:gd name="connsiteX27" fmla="*/ 0 w 1091511"/>
              <a:gd name="connsiteY27" fmla="*/ 2853569 h 3478803"/>
              <a:gd name="connsiteX28" fmla="*/ 206608 w 1091511"/>
              <a:gd name="connsiteY28" fmla="*/ 2639803 h 3478803"/>
              <a:gd name="connsiteX29" fmla="*/ 333972 w 1091511"/>
              <a:gd name="connsiteY29" fmla="*/ 2639803 h 3478803"/>
              <a:gd name="connsiteX30" fmla="*/ 333972 w 1091511"/>
              <a:gd name="connsiteY30" fmla="*/ 2232523 h 3478803"/>
              <a:gd name="connsiteX31" fmla="*/ 206608 w 1091511"/>
              <a:gd name="connsiteY31" fmla="*/ 2232523 h 3478803"/>
              <a:gd name="connsiteX32" fmla="*/ 0 w 1091511"/>
              <a:gd name="connsiteY32" fmla="*/ 2018762 h 3478803"/>
              <a:gd name="connsiteX33" fmla="*/ 206608 w 1091511"/>
              <a:gd name="connsiteY33" fmla="*/ 1808952 h 3478803"/>
              <a:gd name="connsiteX34" fmla="*/ 333972 w 1091511"/>
              <a:gd name="connsiteY34" fmla="*/ 1808952 h 3478803"/>
              <a:gd name="connsiteX35" fmla="*/ 333972 w 1091511"/>
              <a:gd name="connsiteY35" fmla="*/ 1393529 h 3478803"/>
              <a:gd name="connsiteX36" fmla="*/ 206608 w 1091511"/>
              <a:gd name="connsiteY36" fmla="*/ 1393529 h 3478803"/>
              <a:gd name="connsiteX37" fmla="*/ 0 w 1091511"/>
              <a:gd name="connsiteY37" fmla="*/ 1187757 h 3478803"/>
              <a:gd name="connsiteX38" fmla="*/ 206608 w 1091511"/>
              <a:gd name="connsiteY38" fmla="*/ 978101 h 3478803"/>
              <a:gd name="connsiteX39" fmla="*/ 333972 w 1091511"/>
              <a:gd name="connsiteY39" fmla="*/ 978101 h 3478803"/>
              <a:gd name="connsiteX40" fmla="*/ 333972 w 1091511"/>
              <a:gd name="connsiteY40" fmla="*/ 562677 h 3478803"/>
              <a:gd name="connsiteX41" fmla="*/ 206608 w 1091511"/>
              <a:gd name="connsiteY41" fmla="*/ 562677 h 3478803"/>
              <a:gd name="connsiteX42" fmla="*/ 0 w 1091511"/>
              <a:gd name="connsiteY42" fmla="*/ 348911 h 3478803"/>
              <a:gd name="connsiteX43" fmla="*/ 206608 w 1091511"/>
              <a:gd name="connsiteY43" fmla="*/ 139106 h 3478803"/>
              <a:gd name="connsiteX44" fmla="*/ 333972 w 1091511"/>
              <a:gd name="connsiteY44" fmla="*/ 139106 h 347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1511" h="3478803">
                <a:moveTo>
                  <a:pt x="333972" y="0"/>
                </a:moveTo>
                <a:lnTo>
                  <a:pt x="749400" y="0"/>
                </a:lnTo>
                <a:lnTo>
                  <a:pt x="749400" y="139106"/>
                </a:lnTo>
                <a:lnTo>
                  <a:pt x="884902" y="139106"/>
                </a:lnTo>
                <a:cubicBezTo>
                  <a:pt x="997955" y="139106"/>
                  <a:pt x="1091511" y="234113"/>
                  <a:pt x="1091511" y="348911"/>
                </a:cubicBezTo>
                <a:cubicBezTo>
                  <a:pt x="1091511" y="467670"/>
                  <a:pt x="997955" y="562677"/>
                  <a:pt x="884902" y="562677"/>
                </a:cubicBezTo>
                <a:lnTo>
                  <a:pt x="749400" y="562677"/>
                </a:lnTo>
                <a:lnTo>
                  <a:pt x="749400" y="978101"/>
                </a:lnTo>
                <a:lnTo>
                  <a:pt x="884902" y="978101"/>
                </a:lnTo>
                <a:cubicBezTo>
                  <a:pt x="997955" y="978101"/>
                  <a:pt x="1091511" y="1071281"/>
                  <a:pt x="1091511" y="1187757"/>
                </a:cubicBezTo>
                <a:cubicBezTo>
                  <a:pt x="1091511" y="1300348"/>
                  <a:pt x="997955" y="1393529"/>
                  <a:pt x="884902" y="1393529"/>
                </a:cubicBezTo>
                <a:lnTo>
                  <a:pt x="749400" y="1393529"/>
                </a:lnTo>
                <a:lnTo>
                  <a:pt x="749400" y="1808952"/>
                </a:lnTo>
                <a:lnTo>
                  <a:pt x="884902" y="1808952"/>
                </a:lnTo>
                <a:cubicBezTo>
                  <a:pt x="997955" y="1808952"/>
                  <a:pt x="1091511" y="1903959"/>
                  <a:pt x="1091511" y="2018762"/>
                </a:cubicBezTo>
                <a:cubicBezTo>
                  <a:pt x="1091511" y="2137516"/>
                  <a:pt x="997955" y="2232523"/>
                  <a:pt x="884902" y="2232523"/>
                </a:cubicBezTo>
                <a:lnTo>
                  <a:pt x="749400" y="2232523"/>
                </a:lnTo>
                <a:lnTo>
                  <a:pt x="749400" y="2639803"/>
                </a:lnTo>
                <a:lnTo>
                  <a:pt x="884902" y="2639803"/>
                </a:lnTo>
                <a:cubicBezTo>
                  <a:pt x="997955" y="2639803"/>
                  <a:pt x="1091511" y="2734810"/>
                  <a:pt x="1091511" y="2853569"/>
                </a:cubicBezTo>
                <a:cubicBezTo>
                  <a:pt x="1091511" y="2968367"/>
                  <a:pt x="997955" y="3063375"/>
                  <a:pt x="884902" y="3063375"/>
                </a:cubicBezTo>
                <a:lnTo>
                  <a:pt x="749400" y="3063375"/>
                </a:lnTo>
                <a:lnTo>
                  <a:pt x="749400" y="3267864"/>
                </a:lnTo>
                <a:cubicBezTo>
                  <a:pt x="749400" y="3385053"/>
                  <a:pt x="655342" y="3478803"/>
                  <a:pt x="541689" y="3478803"/>
                </a:cubicBezTo>
                <a:cubicBezTo>
                  <a:pt x="424115" y="3478803"/>
                  <a:pt x="333972" y="3385053"/>
                  <a:pt x="333972" y="3267864"/>
                </a:cubicBezTo>
                <a:lnTo>
                  <a:pt x="333972" y="3063375"/>
                </a:lnTo>
                <a:lnTo>
                  <a:pt x="206608" y="3063375"/>
                </a:lnTo>
                <a:cubicBezTo>
                  <a:pt x="93560" y="3063375"/>
                  <a:pt x="0" y="2968367"/>
                  <a:pt x="0" y="2853569"/>
                </a:cubicBezTo>
                <a:cubicBezTo>
                  <a:pt x="0" y="2734810"/>
                  <a:pt x="93560" y="2639803"/>
                  <a:pt x="206608" y="2639803"/>
                </a:cubicBezTo>
                <a:lnTo>
                  <a:pt x="333972" y="2639803"/>
                </a:lnTo>
                <a:lnTo>
                  <a:pt x="333972" y="2232523"/>
                </a:lnTo>
                <a:lnTo>
                  <a:pt x="206608" y="2232523"/>
                </a:lnTo>
                <a:cubicBezTo>
                  <a:pt x="93560" y="2232523"/>
                  <a:pt x="0" y="2137516"/>
                  <a:pt x="0" y="2018762"/>
                </a:cubicBezTo>
                <a:cubicBezTo>
                  <a:pt x="0" y="1903959"/>
                  <a:pt x="93560" y="1808952"/>
                  <a:pt x="206608" y="1808952"/>
                </a:cubicBezTo>
                <a:lnTo>
                  <a:pt x="333972" y="1808952"/>
                </a:lnTo>
                <a:lnTo>
                  <a:pt x="333972" y="1393529"/>
                </a:lnTo>
                <a:lnTo>
                  <a:pt x="206608" y="1393529"/>
                </a:lnTo>
                <a:cubicBezTo>
                  <a:pt x="93560" y="1393529"/>
                  <a:pt x="0" y="1300348"/>
                  <a:pt x="0" y="1187757"/>
                </a:cubicBezTo>
                <a:cubicBezTo>
                  <a:pt x="0" y="1071281"/>
                  <a:pt x="93560" y="978101"/>
                  <a:pt x="206608" y="978101"/>
                </a:cubicBezTo>
                <a:lnTo>
                  <a:pt x="333972" y="978101"/>
                </a:lnTo>
                <a:lnTo>
                  <a:pt x="333972" y="562677"/>
                </a:lnTo>
                <a:lnTo>
                  <a:pt x="206608" y="562677"/>
                </a:lnTo>
                <a:cubicBezTo>
                  <a:pt x="93560" y="562677"/>
                  <a:pt x="0" y="467670"/>
                  <a:pt x="0" y="348911"/>
                </a:cubicBezTo>
                <a:cubicBezTo>
                  <a:pt x="0" y="234113"/>
                  <a:pt x="93560" y="139106"/>
                  <a:pt x="206608" y="139106"/>
                </a:cubicBezTo>
                <a:lnTo>
                  <a:pt x="333972" y="139106"/>
                </a:lnTo>
                <a:close/>
              </a:path>
            </a:pathLst>
          </a:cu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55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 of Stadiums</a:t>
            </a:r>
          </a:p>
        </p:txBody>
      </p:sp>
      <p:grpSp>
        <p:nvGrpSpPr>
          <p:cNvPr id="55" name="Group 3">
            <a:extLst>
              <a:ext uri="{FF2B5EF4-FFF2-40B4-BE49-F238E27FC236}">
                <a16:creationId xmlns:a16="http://schemas.microsoft.com/office/drawing/2014/main" id="{2576494E-0917-470A-BD53-B6E940ACE0F8}"/>
              </a:ext>
            </a:extLst>
          </p:cNvPr>
          <p:cNvGrpSpPr/>
          <p:nvPr/>
        </p:nvGrpSpPr>
        <p:grpSpPr>
          <a:xfrm rot="10800000">
            <a:off x="7032102" y="1869791"/>
            <a:ext cx="5159897" cy="4447528"/>
            <a:chOff x="0" y="1992982"/>
            <a:chExt cx="2635403" cy="3380234"/>
          </a:xfrm>
        </p:grpSpPr>
        <p:sp>
          <p:nvSpPr>
            <p:cNvPr id="56" name="Rectangle 4">
              <a:extLst>
                <a:ext uri="{FF2B5EF4-FFF2-40B4-BE49-F238E27FC236}">
                  <a16:creationId xmlns:a16="http://schemas.microsoft.com/office/drawing/2014/main" id="{17189AD6-7FE4-4719-BE54-7F9223B14409}"/>
                </a:ext>
              </a:extLst>
            </p:cNvPr>
            <p:cNvSpPr/>
            <p:nvPr/>
          </p:nvSpPr>
          <p:spPr>
            <a:xfrm>
              <a:off x="0" y="1992982"/>
              <a:ext cx="2555776"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7" name="Rectangle 5">
              <a:extLst>
                <a:ext uri="{FF2B5EF4-FFF2-40B4-BE49-F238E27FC236}">
                  <a16:creationId xmlns:a16="http://schemas.microsoft.com/office/drawing/2014/main" id="{33CCD083-A70D-4B33-BE99-A803E9361589}"/>
                </a:ext>
              </a:extLst>
            </p:cNvPr>
            <p:cNvSpPr/>
            <p:nvPr/>
          </p:nvSpPr>
          <p:spPr>
            <a:xfrm>
              <a:off x="2589684"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31" name="TextBox 30">
            <a:extLst>
              <a:ext uri="{FF2B5EF4-FFF2-40B4-BE49-F238E27FC236}">
                <a16:creationId xmlns:a16="http://schemas.microsoft.com/office/drawing/2014/main" id="{3AB0B153-132D-4FCD-9FB8-BD34923A37F3}"/>
              </a:ext>
            </a:extLst>
          </p:cNvPr>
          <p:cNvSpPr txBox="1"/>
          <p:nvPr/>
        </p:nvSpPr>
        <p:spPr>
          <a:xfrm>
            <a:off x="9062198" y="1464458"/>
            <a:ext cx="1255608"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strike="noStrike" kern="1200" cap="none" spc="0" normalizeH="0" baseline="0" noProof="0" dirty="0">
                <a:ln>
                  <a:noFill/>
                </a:ln>
                <a:solidFill>
                  <a:srgbClr val="538135"/>
                </a:solidFill>
                <a:effectLst/>
                <a:uLnTx/>
                <a:uFillTx/>
                <a:latin typeface="Arial"/>
                <a:cs typeface="Arial" pitchFamily="34" charset="0"/>
              </a:rPr>
              <a:t>Stadiums</a:t>
            </a:r>
            <a:endParaRPr kumimoji="0" lang="ko-KR" altLang="en-US" sz="2000" b="1" i="0" strike="noStrike" kern="1200" cap="none" spc="0" normalizeH="0" baseline="0" noProof="0" dirty="0">
              <a:ln>
                <a:noFill/>
              </a:ln>
              <a:solidFill>
                <a:srgbClr val="538135"/>
              </a:solidFill>
              <a:effectLst/>
              <a:uLnTx/>
              <a:uFillTx/>
              <a:latin typeface="Arial"/>
              <a:cs typeface="Arial" pitchFamily="34" charset="0"/>
            </a:endParaRP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ext uri="{D42A27DB-BD31-4B8C-83A1-F6EECF244321}">
                <p14:modId xmlns:p14="http://schemas.microsoft.com/office/powerpoint/2010/main" val="3891239080"/>
              </p:ext>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5" name="Picture 4">
            <a:extLst>
              <a:ext uri="{FF2B5EF4-FFF2-40B4-BE49-F238E27FC236}">
                <a16:creationId xmlns:a16="http://schemas.microsoft.com/office/drawing/2014/main" id="{728E2C91-DE8D-4F0A-87DF-E6751C6C9D92}"/>
              </a:ext>
            </a:extLst>
          </p:cNvPr>
          <p:cNvPicPr>
            <a:picLocks noChangeAspect="1"/>
          </p:cNvPicPr>
          <p:nvPr/>
        </p:nvPicPr>
        <p:blipFill rotWithShape="1">
          <a:blip r:embed="rId2">
            <a:extLst>
              <a:ext uri="{28A0092B-C50C-407E-A947-70E740481C1C}">
                <a14:useLocalDpi xmlns:a14="http://schemas.microsoft.com/office/drawing/2010/main" val="0"/>
              </a:ext>
            </a:extLst>
          </a:blip>
          <a:srcRect l="20141" t="4692" r="11484"/>
          <a:stretch/>
        </p:blipFill>
        <p:spPr>
          <a:xfrm>
            <a:off x="467833" y="1881931"/>
            <a:ext cx="6356412" cy="3495051"/>
          </a:xfrm>
          <a:prstGeom prst="rect">
            <a:avLst/>
          </a:prstGeom>
        </p:spPr>
      </p:pic>
      <p:sp>
        <p:nvSpPr>
          <p:cNvPr id="9" name="TextBox 8">
            <a:extLst>
              <a:ext uri="{FF2B5EF4-FFF2-40B4-BE49-F238E27FC236}">
                <a16:creationId xmlns:a16="http://schemas.microsoft.com/office/drawing/2014/main" id="{3CD7654F-3674-AA40-A219-5B199EA52C18}"/>
              </a:ext>
            </a:extLst>
          </p:cNvPr>
          <p:cNvSpPr txBox="1"/>
          <p:nvPr/>
        </p:nvSpPr>
        <p:spPr>
          <a:xfrm>
            <a:off x="467833" y="5595093"/>
            <a:ext cx="4162511" cy="646331"/>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32</a:t>
            </a:r>
            <a:endParaRPr kumimoji="0" lang="en-US" altLang="ko-KR" sz="1300" b="1" i="0" u="none" strike="noStrike" kern="1200" cap="none" spc="0" normalizeH="0" baseline="0" noProof="0" dirty="0">
              <a:ln>
                <a:noFill/>
              </a:ln>
              <a:solidFill>
                <a:srgbClr val="538135"/>
              </a:solidFill>
              <a:effectLst/>
              <a:uLnTx/>
              <a:uFillTx/>
              <a:latin typeface="Arial"/>
              <a:cs typeface="Arial"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1300" b="1" dirty="0">
                <a:solidFill>
                  <a:srgbClr val="538135"/>
                </a:solidFill>
                <a:latin typeface="Arial"/>
                <a:cs typeface="Arial" pitchFamily="34" charset="0"/>
              </a:rPr>
              <a:t>Stadiums with Open Roofs: </a:t>
            </a:r>
            <a:r>
              <a:rPr lang="en-US" altLang="ko-KR" sz="1400" b="1" dirty="0">
                <a:solidFill>
                  <a:srgbClr val="538135"/>
                </a:solidFill>
                <a:latin typeface="Arial"/>
                <a:cs typeface="Arial" pitchFamily="34" charset="0"/>
              </a:rPr>
              <a:t>24</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with Closed Roofs: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8</a:t>
            </a:r>
            <a:endParaRPr kumimoji="0" lang="ko-KR" altLang="en-US" sz="1300" b="1" i="0" u="none" strike="noStrike" kern="1200" cap="none" spc="0" normalizeH="0" baseline="0" noProof="0" dirty="0">
              <a:ln>
                <a:noFill/>
              </a:ln>
              <a:solidFill>
                <a:srgbClr val="538135"/>
              </a:solidFill>
              <a:effectLst/>
              <a:uLnTx/>
              <a:uFillTx/>
              <a:latin typeface="Arial"/>
              <a:cs typeface="Arial" pitchFamily="34" charset="0"/>
            </a:endParaRPr>
          </a:p>
        </p:txBody>
      </p:sp>
    </p:spTree>
    <p:extLst>
      <p:ext uri="{BB962C8B-B14F-4D97-AF65-F5344CB8AC3E}">
        <p14:creationId xmlns:p14="http://schemas.microsoft.com/office/powerpoint/2010/main" val="359050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4948229" cy="830997"/>
          </a:xfrm>
          <a:prstGeom prst="rect">
            <a:avLst/>
          </a:prstGeom>
          <a:noFill/>
        </p:spPr>
        <p:txBody>
          <a:bodyPr wrap="square" rtlCol="0">
            <a:spAutoFit/>
          </a:bodyPr>
          <a:lstStyle/>
          <a:p>
            <a:r>
              <a:rPr lang="en-US" sz="1600" dirty="0"/>
              <a:t>We began by building a </a:t>
            </a:r>
            <a:r>
              <a:rPr lang="en-US" sz="1600" dirty="0" err="1"/>
              <a:t>dataframe</a:t>
            </a:r>
            <a:r>
              <a:rPr lang="en-US" sz="1600" dirty="0"/>
              <a:t> that contained every game of the season by using the “Full Game Schedule” feed in the </a:t>
            </a:r>
            <a:r>
              <a:rPr lang="en-US" sz="1600" dirty="0" err="1"/>
              <a:t>MySportsFeeds</a:t>
            </a:r>
            <a:r>
              <a:rPr lang="en-US" sz="1600" dirty="0"/>
              <a:t> API.</a:t>
            </a:r>
          </a:p>
        </p:txBody>
      </p:sp>
      <p:grpSp>
        <p:nvGrpSpPr>
          <p:cNvPr id="13" name="Group 12">
            <a:extLst>
              <a:ext uri="{FF2B5EF4-FFF2-40B4-BE49-F238E27FC236}">
                <a16:creationId xmlns:a16="http://schemas.microsoft.com/office/drawing/2014/main" id="{227F7EC5-CAF9-C140-9D44-39858CD68414}"/>
              </a:ext>
            </a:extLst>
          </p:cNvPr>
          <p:cNvGrpSpPr/>
          <p:nvPr/>
        </p:nvGrpSpPr>
        <p:grpSpPr>
          <a:xfrm>
            <a:off x="1274910" y="2487647"/>
            <a:ext cx="2551964" cy="2876116"/>
            <a:chOff x="371117" y="2382716"/>
            <a:chExt cx="2710543" cy="3054838"/>
          </a:xfrm>
        </p:grpSpPr>
        <p:pic>
          <p:nvPicPr>
            <p:cNvPr id="5" name="Picture 4">
              <a:extLst>
                <a:ext uri="{FF2B5EF4-FFF2-40B4-BE49-F238E27FC236}">
                  <a16:creationId xmlns:a16="http://schemas.microsoft.com/office/drawing/2014/main" id="{2EB39B23-4DBD-0943-A621-295E2B13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382716"/>
              <a:ext cx="2710543" cy="3054838"/>
            </a:xfrm>
            <a:prstGeom prst="rect">
              <a:avLst/>
            </a:prstGeom>
            <a:ln>
              <a:solidFill>
                <a:schemeClr val="tx1"/>
              </a:solidFill>
            </a:ln>
          </p:spPr>
        </p:pic>
        <p:sp>
          <p:nvSpPr>
            <p:cNvPr id="6" name="Rectangle 5">
              <a:extLst>
                <a:ext uri="{FF2B5EF4-FFF2-40B4-BE49-F238E27FC236}">
                  <a16:creationId xmlns:a16="http://schemas.microsoft.com/office/drawing/2014/main" id="{61099F50-2023-634C-B3B9-D493B796FA32}"/>
                </a:ext>
              </a:extLst>
            </p:cNvPr>
            <p:cNvSpPr/>
            <p:nvPr/>
          </p:nvSpPr>
          <p:spPr>
            <a:xfrm>
              <a:off x="1137425" y="2937827"/>
              <a:ext cx="724829" cy="141964"/>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B85181-9089-AC4E-B4AC-6EC8E4018B2F}"/>
                </a:ext>
              </a:extLst>
            </p:cNvPr>
            <p:cNvSpPr/>
            <p:nvPr/>
          </p:nvSpPr>
          <p:spPr>
            <a:xfrm>
              <a:off x="1137424" y="3077959"/>
              <a:ext cx="724829"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DB3450-AF64-7144-A216-F58EED7E2357}"/>
                </a:ext>
              </a:extLst>
            </p:cNvPr>
            <p:cNvSpPr/>
            <p:nvPr/>
          </p:nvSpPr>
          <p:spPr>
            <a:xfrm>
              <a:off x="1137424" y="3626086"/>
              <a:ext cx="1059866"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61059-B80B-334F-B19B-F0CF7BE2A8E6}"/>
                </a:ext>
              </a:extLst>
            </p:cNvPr>
            <p:cNvSpPr/>
            <p:nvPr/>
          </p:nvSpPr>
          <p:spPr>
            <a:xfrm>
              <a:off x="1137424" y="3759555"/>
              <a:ext cx="877895"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0406EA-66B5-1B4A-B282-16D267253962}"/>
                </a:ext>
              </a:extLst>
            </p:cNvPr>
            <p:cNvSpPr/>
            <p:nvPr/>
          </p:nvSpPr>
          <p:spPr>
            <a:xfrm>
              <a:off x="1319395" y="4307682"/>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2BA2D4-61F5-154F-B0A1-7464DE04FE84}"/>
                </a:ext>
              </a:extLst>
            </p:cNvPr>
            <p:cNvSpPr/>
            <p:nvPr/>
          </p:nvSpPr>
          <p:spPr>
            <a:xfrm>
              <a:off x="1339144" y="4989278"/>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4634D2-1E03-0A45-BBC1-C17EACCBA79D}"/>
                </a:ext>
              </a:extLst>
            </p:cNvPr>
            <p:cNvSpPr/>
            <p:nvPr/>
          </p:nvSpPr>
          <p:spPr>
            <a:xfrm>
              <a:off x="1151073" y="5213416"/>
              <a:ext cx="183778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5A58327-FA19-F34B-9378-BFA6B6C2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7" y="5809030"/>
            <a:ext cx="3904910" cy="808532"/>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8284E377-9690-7543-9205-16EEC5FD321F}"/>
              </a:ext>
            </a:extLst>
          </p:cNvPr>
          <p:cNvCxnSpPr>
            <a:cxnSpLocks/>
          </p:cNvCxnSpPr>
          <p:nvPr/>
        </p:nvCxnSpPr>
        <p:spPr>
          <a:xfrm>
            <a:off x="2550892" y="5447738"/>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B5D6AB-12C5-7341-8D4F-462ADD95FEB7}"/>
              </a:ext>
            </a:extLst>
          </p:cNvPr>
          <p:cNvSpPr txBox="1"/>
          <p:nvPr/>
        </p:nvSpPr>
        <p:spPr>
          <a:xfrm>
            <a:off x="5805924" y="1469003"/>
            <a:ext cx="4948229" cy="338554"/>
          </a:xfrm>
          <a:prstGeom prst="rect">
            <a:avLst/>
          </a:prstGeom>
          <a:noFill/>
        </p:spPr>
        <p:txBody>
          <a:bodyPr wrap="square" rtlCol="0">
            <a:spAutoFit/>
          </a:bodyPr>
          <a:lstStyle/>
          <a:p>
            <a:r>
              <a:rPr lang="en-US" sz="1600" dirty="0"/>
              <a:t>Using this data, we then built a “Game URL” field: </a:t>
            </a:r>
          </a:p>
        </p:txBody>
      </p:sp>
      <p:grpSp>
        <p:nvGrpSpPr>
          <p:cNvPr id="26" name="Group 25">
            <a:extLst>
              <a:ext uri="{FF2B5EF4-FFF2-40B4-BE49-F238E27FC236}">
                <a16:creationId xmlns:a16="http://schemas.microsoft.com/office/drawing/2014/main" id="{17864F26-7B45-E947-888F-AA3347FE6C79}"/>
              </a:ext>
            </a:extLst>
          </p:cNvPr>
          <p:cNvGrpSpPr/>
          <p:nvPr/>
        </p:nvGrpSpPr>
        <p:grpSpPr>
          <a:xfrm>
            <a:off x="5536814" y="1885668"/>
            <a:ext cx="5185082" cy="932909"/>
            <a:chOff x="6204108" y="1907154"/>
            <a:chExt cx="5185082" cy="932909"/>
          </a:xfrm>
        </p:grpSpPr>
        <p:pic>
          <p:nvPicPr>
            <p:cNvPr id="21" name="Picture 20">
              <a:extLst>
                <a:ext uri="{FF2B5EF4-FFF2-40B4-BE49-F238E27FC236}">
                  <a16:creationId xmlns:a16="http://schemas.microsoft.com/office/drawing/2014/main" id="{536FA237-8929-9445-B722-EFA7193F9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08" y="1907154"/>
              <a:ext cx="5185082" cy="932909"/>
            </a:xfrm>
            <a:prstGeom prst="rect">
              <a:avLst/>
            </a:prstGeom>
            <a:ln>
              <a:solidFill>
                <a:schemeClr val="tx1"/>
              </a:solidFill>
            </a:ln>
          </p:spPr>
        </p:pic>
        <p:sp>
          <p:nvSpPr>
            <p:cNvPr id="24" name="Rectangle 23">
              <a:extLst>
                <a:ext uri="{FF2B5EF4-FFF2-40B4-BE49-F238E27FC236}">
                  <a16:creationId xmlns:a16="http://schemas.microsoft.com/office/drawing/2014/main" id="{5FC7425D-51D3-7D42-880B-F7FD7E8A7821}"/>
                </a:ext>
              </a:extLst>
            </p:cNvPr>
            <p:cNvSpPr/>
            <p:nvPr/>
          </p:nvSpPr>
          <p:spPr>
            <a:xfrm>
              <a:off x="6895714" y="1918915"/>
              <a:ext cx="816768" cy="92114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3C8CD95-E70F-A44B-AF0F-321D1E8FBB8B}"/>
              </a:ext>
            </a:extLst>
          </p:cNvPr>
          <p:cNvSpPr txBox="1"/>
          <p:nvPr/>
        </p:nvSpPr>
        <p:spPr>
          <a:xfrm>
            <a:off x="5805924" y="2916183"/>
            <a:ext cx="5744595" cy="584775"/>
          </a:xfrm>
          <a:prstGeom prst="rect">
            <a:avLst/>
          </a:prstGeom>
          <a:noFill/>
        </p:spPr>
        <p:txBody>
          <a:bodyPr wrap="square" rtlCol="0">
            <a:spAutoFit/>
          </a:bodyPr>
          <a:lstStyle/>
          <a:p>
            <a:r>
              <a:rPr lang="en-US" sz="1600" dirty="0"/>
              <a:t>To collect the data for each game, we passed the Game URL to the “Game </a:t>
            </a:r>
            <a:r>
              <a:rPr lang="en-US" sz="1600" dirty="0" err="1"/>
              <a:t>Boxscore</a:t>
            </a:r>
            <a:r>
              <a:rPr lang="en-US" sz="1600" dirty="0"/>
              <a:t>” feed in the </a:t>
            </a:r>
            <a:r>
              <a:rPr lang="en-US" sz="1600" dirty="0" err="1"/>
              <a:t>MySportsFeeds</a:t>
            </a:r>
            <a:r>
              <a:rPr lang="en-US" sz="1600" dirty="0"/>
              <a:t> API.</a:t>
            </a:r>
          </a:p>
        </p:txBody>
      </p:sp>
      <p:pic>
        <p:nvPicPr>
          <p:cNvPr id="28" name="Picture 27">
            <a:extLst>
              <a:ext uri="{FF2B5EF4-FFF2-40B4-BE49-F238E27FC236}">
                <a16:creationId xmlns:a16="http://schemas.microsoft.com/office/drawing/2014/main" id="{AE8237EF-5C4E-504B-8169-990835C9E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6814" y="3629252"/>
            <a:ext cx="6282813" cy="1726386"/>
          </a:xfrm>
          <a:prstGeom prst="rect">
            <a:avLst/>
          </a:prstGeom>
          <a:ln>
            <a:solidFill>
              <a:schemeClr val="tx1"/>
            </a:solidFill>
          </a:ln>
        </p:spPr>
      </p:pic>
      <p:pic>
        <p:nvPicPr>
          <p:cNvPr id="30" name="Picture 29">
            <a:extLst>
              <a:ext uri="{FF2B5EF4-FFF2-40B4-BE49-F238E27FC236}">
                <a16:creationId xmlns:a16="http://schemas.microsoft.com/office/drawing/2014/main" id="{D4E747D2-ADCF-1C4F-B665-AB59B32066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814" y="5725056"/>
            <a:ext cx="5925456" cy="1040798"/>
          </a:xfrm>
          <a:prstGeom prst="rect">
            <a:avLst/>
          </a:prstGeom>
          <a:ln>
            <a:solidFill>
              <a:schemeClr val="tx1"/>
            </a:solidFill>
          </a:ln>
        </p:spPr>
      </p:pic>
      <p:cxnSp>
        <p:nvCxnSpPr>
          <p:cNvPr id="31" name="Straight Arrow Connector 30">
            <a:extLst>
              <a:ext uri="{FF2B5EF4-FFF2-40B4-BE49-F238E27FC236}">
                <a16:creationId xmlns:a16="http://schemas.microsoft.com/office/drawing/2014/main" id="{29C5C881-A00F-5646-B774-50D159A0269D}"/>
              </a:ext>
            </a:extLst>
          </p:cNvPr>
          <p:cNvCxnSpPr>
            <a:cxnSpLocks/>
          </p:cNvCxnSpPr>
          <p:nvPr/>
        </p:nvCxnSpPr>
        <p:spPr>
          <a:xfrm>
            <a:off x="8499542" y="5415000"/>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00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5144780" cy="1323439"/>
          </a:xfrm>
          <a:prstGeom prst="rect">
            <a:avLst/>
          </a:prstGeom>
          <a:noFill/>
        </p:spPr>
        <p:txBody>
          <a:bodyPr wrap="square" rtlCol="0">
            <a:spAutoFit/>
          </a:bodyPr>
          <a:lstStyle/>
          <a:p>
            <a:r>
              <a:rPr lang="en-US" sz="1600" dirty="0"/>
              <a:t>Once we had all of our game data, we used a csv file containing stadium data to add the latitude, longitude, and a flag (true/false) for weather the game was played inside. Then, we converted the EST time into Unix time.</a:t>
            </a:r>
          </a:p>
        </p:txBody>
      </p:sp>
      <p:pic>
        <p:nvPicPr>
          <p:cNvPr id="14" name="Picture 13">
            <a:extLst>
              <a:ext uri="{FF2B5EF4-FFF2-40B4-BE49-F238E27FC236}">
                <a16:creationId xmlns:a16="http://schemas.microsoft.com/office/drawing/2014/main" id="{88A6ABBD-0BC9-984D-A84D-EF57A9023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917157"/>
            <a:ext cx="4905887" cy="1310917"/>
          </a:xfrm>
          <a:prstGeom prst="rect">
            <a:avLst/>
          </a:prstGeom>
          <a:ln>
            <a:solidFill>
              <a:schemeClr val="tx1"/>
            </a:solidFill>
          </a:ln>
        </p:spPr>
      </p:pic>
      <p:sp>
        <p:nvSpPr>
          <p:cNvPr id="27" name="Rectangle 26">
            <a:extLst>
              <a:ext uri="{FF2B5EF4-FFF2-40B4-BE49-F238E27FC236}">
                <a16:creationId xmlns:a16="http://schemas.microsoft.com/office/drawing/2014/main" id="{1F44AFF5-97E7-774D-8C9E-4BC75219A3CC}"/>
              </a:ext>
            </a:extLst>
          </p:cNvPr>
          <p:cNvSpPr/>
          <p:nvPr/>
        </p:nvSpPr>
        <p:spPr>
          <a:xfrm>
            <a:off x="4611328"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659A2D-5534-F14F-9E99-58F51AFFD713}"/>
              </a:ext>
            </a:extLst>
          </p:cNvPr>
          <p:cNvSpPr/>
          <p:nvPr/>
        </p:nvSpPr>
        <p:spPr>
          <a:xfrm>
            <a:off x="2943507"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3BF053B-CFE5-1A4C-9FC0-C7EA2CB49140}"/>
              </a:ext>
            </a:extLst>
          </p:cNvPr>
          <p:cNvSpPr/>
          <p:nvPr/>
        </p:nvSpPr>
        <p:spPr>
          <a:xfrm>
            <a:off x="2369574" y="2917156"/>
            <a:ext cx="573932"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224C24F-3089-FD49-95C5-7469A53688A3}"/>
              </a:ext>
            </a:extLst>
          </p:cNvPr>
          <p:cNvSpPr txBox="1"/>
          <p:nvPr/>
        </p:nvSpPr>
        <p:spPr>
          <a:xfrm>
            <a:off x="371117" y="4474951"/>
            <a:ext cx="5144780" cy="830997"/>
          </a:xfrm>
          <a:prstGeom prst="rect">
            <a:avLst/>
          </a:prstGeom>
          <a:noFill/>
        </p:spPr>
        <p:txBody>
          <a:bodyPr wrap="square" rtlCol="0">
            <a:spAutoFit/>
          </a:bodyPr>
          <a:lstStyle/>
          <a:p>
            <a:r>
              <a:rPr lang="en-US" sz="1600" dirty="0"/>
              <a:t>We then created unique URLs to send to our Dark Sky weather API by passing the latitude, longitude, and Unix time.</a:t>
            </a:r>
          </a:p>
        </p:txBody>
      </p:sp>
      <p:pic>
        <p:nvPicPr>
          <p:cNvPr id="18" name="Picture 17">
            <a:extLst>
              <a:ext uri="{FF2B5EF4-FFF2-40B4-BE49-F238E27FC236}">
                <a16:creationId xmlns:a16="http://schemas.microsoft.com/office/drawing/2014/main" id="{9EC4301F-956A-A74D-B58B-24DBC2BB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5" y="5552828"/>
            <a:ext cx="4977990" cy="827203"/>
          </a:xfrm>
          <a:prstGeom prst="rect">
            <a:avLst/>
          </a:prstGeom>
          <a:ln>
            <a:solidFill>
              <a:schemeClr val="tx1"/>
            </a:solidFill>
          </a:ln>
        </p:spPr>
      </p:pic>
      <p:sp>
        <p:nvSpPr>
          <p:cNvPr id="34" name="TextBox 33">
            <a:extLst>
              <a:ext uri="{FF2B5EF4-FFF2-40B4-BE49-F238E27FC236}">
                <a16:creationId xmlns:a16="http://schemas.microsoft.com/office/drawing/2014/main" id="{F98B2E86-B156-BF42-B54D-0A564326B6A2}"/>
              </a:ext>
            </a:extLst>
          </p:cNvPr>
          <p:cNvSpPr txBox="1"/>
          <p:nvPr/>
        </p:nvSpPr>
        <p:spPr>
          <a:xfrm>
            <a:off x="6501530" y="1485899"/>
            <a:ext cx="5144780" cy="830997"/>
          </a:xfrm>
          <a:prstGeom prst="rect">
            <a:avLst/>
          </a:prstGeom>
          <a:noFill/>
        </p:spPr>
        <p:txBody>
          <a:bodyPr wrap="square" rtlCol="0">
            <a:spAutoFit/>
          </a:bodyPr>
          <a:lstStyle/>
          <a:p>
            <a:r>
              <a:rPr lang="en-US" sz="1600" dirty="0"/>
              <a:t>Lastly, we pulled in the relevant weather information using Dark Sky and merged the data with our game results to complete our </a:t>
            </a:r>
            <a:r>
              <a:rPr lang="en-US" sz="1600" dirty="0" err="1"/>
              <a:t>dataframe</a:t>
            </a:r>
            <a:r>
              <a:rPr lang="en-US" sz="1600" dirty="0"/>
              <a:t>.</a:t>
            </a:r>
          </a:p>
        </p:txBody>
      </p:sp>
      <p:grpSp>
        <p:nvGrpSpPr>
          <p:cNvPr id="40" name="Group 39">
            <a:extLst>
              <a:ext uri="{FF2B5EF4-FFF2-40B4-BE49-F238E27FC236}">
                <a16:creationId xmlns:a16="http://schemas.microsoft.com/office/drawing/2014/main" id="{55071CA7-64C6-3A46-ABAE-2C7D0B35F262}"/>
              </a:ext>
            </a:extLst>
          </p:cNvPr>
          <p:cNvGrpSpPr/>
          <p:nvPr/>
        </p:nvGrpSpPr>
        <p:grpSpPr>
          <a:xfrm>
            <a:off x="7986543" y="2455040"/>
            <a:ext cx="2174754" cy="2627828"/>
            <a:chOff x="7986543" y="2455040"/>
            <a:chExt cx="2174754" cy="2627828"/>
          </a:xfrm>
        </p:grpSpPr>
        <p:pic>
          <p:nvPicPr>
            <p:cNvPr id="22" name="Picture 21">
              <a:extLst>
                <a:ext uri="{FF2B5EF4-FFF2-40B4-BE49-F238E27FC236}">
                  <a16:creationId xmlns:a16="http://schemas.microsoft.com/office/drawing/2014/main" id="{1CB6182E-F63F-E542-81F8-41968A575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543" y="2455040"/>
              <a:ext cx="2174754" cy="2627828"/>
            </a:xfrm>
            <a:prstGeom prst="rect">
              <a:avLst/>
            </a:prstGeom>
            <a:ln>
              <a:solidFill>
                <a:schemeClr val="tx1"/>
              </a:solidFill>
            </a:ln>
          </p:spPr>
        </p:pic>
        <p:sp>
          <p:nvSpPr>
            <p:cNvPr id="35" name="Rectangle 34">
              <a:extLst>
                <a:ext uri="{FF2B5EF4-FFF2-40B4-BE49-F238E27FC236}">
                  <a16:creationId xmlns:a16="http://schemas.microsoft.com/office/drawing/2014/main" id="{A5B895E2-2B13-8645-9651-EFA6E533A7A2}"/>
                </a:ext>
              </a:extLst>
            </p:cNvPr>
            <p:cNvSpPr/>
            <p:nvPr/>
          </p:nvSpPr>
          <p:spPr>
            <a:xfrm>
              <a:off x="8475678" y="3174053"/>
              <a:ext cx="1413164" cy="12021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5D96DF-9F06-674F-BC0C-D20CB415650A}"/>
                </a:ext>
              </a:extLst>
            </p:cNvPr>
            <p:cNvSpPr/>
            <p:nvPr/>
          </p:nvSpPr>
          <p:spPr>
            <a:xfrm>
              <a:off x="8475677" y="3414238"/>
              <a:ext cx="1473721" cy="580869"/>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01C1EFD-0E50-6B45-AE4C-F50DE618930D}"/>
                </a:ext>
              </a:extLst>
            </p:cNvPr>
            <p:cNvSpPr/>
            <p:nvPr/>
          </p:nvSpPr>
          <p:spPr>
            <a:xfrm>
              <a:off x="8475677" y="4115082"/>
              <a:ext cx="934771" cy="11299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9085AB2-E7CB-9243-92A0-BCA0B4E9B09C}"/>
                </a:ext>
              </a:extLst>
            </p:cNvPr>
            <p:cNvSpPr/>
            <p:nvPr/>
          </p:nvSpPr>
          <p:spPr>
            <a:xfrm>
              <a:off x="8475677" y="4335891"/>
              <a:ext cx="934771" cy="22399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94A6BE-7ECD-BF41-B8CF-A523D112D293}"/>
                </a:ext>
              </a:extLst>
            </p:cNvPr>
            <p:cNvSpPr/>
            <p:nvPr/>
          </p:nvSpPr>
          <p:spPr>
            <a:xfrm>
              <a:off x="8475677" y="4698033"/>
              <a:ext cx="1001383" cy="34025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15C7F2FE-70A9-A84B-8D38-88FE63054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494" y="5552828"/>
            <a:ext cx="5912851" cy="999201"/>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0CB30197-B5EE-4E41-9FB9-0B5AB5A57FC1}"/>
              </a:ext>
            </a:extLst>
          </p:cNvPr>
          <p:cNvCxnSpPr>
            <a:cxnSpLocks/>
          </p:cNvCxnSpPr>
          <p:nvPr/>
        </p:nvCxnSpPr>
        <p:spPr>
          <a:xfrm>
            <a:off x="9073920" y="5167289"/>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8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Heatmap of Stadiums</a:t>
            </a: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8" name="Picture 7">
            <a:extLst>
              <a:ext uri="{FF2B5EF4-FFF2-40B4-BE49-F238E27FC236}">
                <a16:creationId xmlns:a16="http://schemas.microsoft.com/office/drawing/2014/main" id="{8E4C80E1-0388-7643-B224-379524FF6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2183683"/>
            <a:ext cx="4243131" cy="4372890"/>
          </a:xfrm>
          <a:prstGeom prst="rect">
            <a:avLst/>
          </a:prstGeom>
          <a:ln>
            <a:solidFill>
              <a:schemeClr val="tx1"/>
            </a:solidFill>
          </a:ln>
        </p:spPr>
      </p:pic>
      <p:pic>
        <p:nvPicPr>
          <p:cNvPr id="11" name="Picture 10">
            <a:extLst>
              <a:ext uri="{FF2B5EF4-FFF2-40B4-BE49-F238E27FC236}">
                <a16:creationId xmlns:a16="http://schemas.microsoft.com/office/drawing/2014/main" id="{DB7DEB62-A979-E840-8E7D-9CA14FA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632" y="1396974"/>
            <a:ext cx="6647688" cy="5281586"/>
          </a:xfrm>
          <a:prstGeom prst="rect">
            <a:avLst/>
          </a:prstGeom>
          <a:ln>
            <a:solidFill>
              <a:schemeClr val="tx1"/>
            </a:solidFill>
          </a:ln>
        </p:spPr>
      </p:pic>
      <p:pic>
        <p:nvPicPr>
          <p:cNvPr id="13" name="Picture 12">
            <a:extLst>
              <a:ext uri="{FF2B5EF4-FFF2-40B4-BE49-F238E27FC236}">
                <a16:creationId xmlns:a16="http://schemas.microsoft.com/office/drawing/2014/main" id="{6918149C-AFAE-614E-9FF5-555C621A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06" y="1396974"/>
            <a:ext cx="3326384" cy="710436"/>
          </a:xfrm>
          <a:prstGeom prst="rect">
            <a:avLst/>
          </a:prstGeom>
          <a:ln>
            <a:solidFill>
              <a:schemeClr val="tx1"/>
            </a:solidFill>
          </a:ln>
        </p:spPr>
      </p:pic>
    </p:spTree>
    <p:extLst>
      <p:ext uri="{BB962C8B-B14F-4D97-AF65-F5344CB8AC3E}">
        <p14:creationId xmlns:p14="http://schemas.microsoft.com/office/powerpoint/2010/main" val="2873115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Average Points by Temperature</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6474309" y="2528241"/>
            <a:ext cx="5141817" cy="265104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 name="TextBox 40">
            <a:extLst>
              <a:ext uri="{FF2B5EF4-FFF2-40B4-BE49-F238E27FC236}">
                <a16:creationId xmlns:a16="http://schemas.microsoft.com/office/drawing/2014/main" id="{18C7FA39-809E-40D1-95CA-5F14D58E0BF8}"/>
              </a:ext>
            </a:extLst>
          </p:cNvPr>
          <p:cNvSpPr txBox="1"/>
          <p:nvPr/>
        </p:nvSpPr>
        <p:spPr>
          <a:xfrm>
            <a:off x="6605846" y="4093931"/>
            <a:ext cx="4438818" cy="646331"/>
          </a:xfrm>
          <a:prstGeom prst="rect">
            <a:avLst/>
          </a:prstGeom>
          <a:noFill/>
        </p:spPr>
        <p:txBody>
          <a:bodyPr wrap="square" rtlCol="0">
            <a:spAutoFit/>
          </a:bodyPr>
          <a:lstStyle/>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Open roof stadiums appear to perform </a:t>
            </a:r>
            <a:r>
              <a:rPr kumimoji="0" lang="en-US" altLang="ko-KR" sz="1200" b="1" i="0" u="sng" strike="noStrike" kern="1200" cap="none" spc="0" normalizeH="0" baseline="0" noProof="0" dirty="0">
                <a:ln>
                  <a:noFill/>
                </a:ln>
                <a:solidFill>
                  <a:prstClr val="white"/>
                </a:solidFill>
                <a:effectLst/>
                <a:uLnTx/>
                <a:uFillTx/>
                <a:latin typeface="Arial"/>
                <a:cs typeface="+mn-cs"/>
              </a:rPr>
              <a:t>slightly</a:t>
            </a:r>
            <a:r>
              <a:rPr kumimoji="0" lang="en-US" altLang="ko-KR" sz="1200" b="1" i="0" u="none" strike="noStrike" kern="1200" cap="none" spc="0" normalizeH="0" baseline="0" noProof="0" dirty="0">
                <a:ln>
                  <a:noFill/>
                </a:ln>
                <a:solidFill>
                  <a:prstClr val="white"/>
                </a:solidFill>
                <a:effectLst/>
                <a:uLnTx/>
                <a:uFillTx/>
                <a:latin typeface="Arial"/>
                <a:cs typeface="+mn-cs"/>
              </a:rPr>
              <a:t> better in extreme temperatures in comparison to closed dome stadiums.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924560"/>
            <a:ext cx="5640710" cy="40708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276351-D774-4B76-ADB3-58A374A1F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09" y="2141609"/>
            <a:ext cx="5487650" cy="3658433"/>
          </a:xfrm>
          <a:prstGeom prst="rect">
            <a:avLst/>
          </a:prstGeom>
        </p:spPr>
      </p:pic>
      <p:sp>
        <p:nvSpPr>
          <p:cNvPr id="46" name="TextBox 45">
            <a:extLst>
              <a:ext uri="{FF2B5EF4-FFF2-40B4-BE49-F238E27FC236}">
                <a16:creationId xmlns:a16="http://schemas.microsoft.com/office/drawing/2014/main" id="{3FB6C637-5C97-4B24-80C7-3B3CA7FB602E}"/>
              </a:ext>
            </a:extLst>
          </p:cNvPr>
          <p:cNvSpPr txBox="1"/>
          <p:nvPr/>
        </p:nvSpPr>
        <p:spPr>
          <a:xfrm>
            <a:off x="6605846" y="2885328"/>
            <a:ext cx="4438818" cy="830997"/>
          </a:xfrm>
          <a:prstGeom prst="rect">
            <a:avLst/>
          </a:prstGeom>
          <a:noFill/>
        </p:spPr>
        <p:txBody>
          <a:bodyPr wrap="square" rtlCol="0">
            <a:spAutoFit/>
          </a:bodyPr>
          <a:lstStyle/>
          <a:p>
            <a:pPr lvl="0" defTabSz="914377"/>
            <a:r>
              <a:rPr lang="en-US" altLang="ko-KR" sz="1200" b="1" dirty="0">
                <a:solidFill>
                  <a:prstClr val="white"/>
                </a:solidFill>
                <a:latin typeface="Arial"/>
              </a:rPr>
              <a:t>This data was gathered by appending temperature data gathered by </a:t>
            </a:r>
            <a:r>
              <a:rPr lang="en-US" altLang="ko-KR" sz="1200" b="1" dirty="0" err="1">
                <a:solidFill>
                  <a:prstClr val="white"/>
                </a:solidFill>
                <a:latin typeface="Arial"/>
              </a:rPr>
              <a:t>DarkSky</a:t>
            </a:r>
            <a:r>
              <a:rPr lang="en-US" altLang="ko-KR" sz="1200" b="1" dirty="0">
                <a:solidFill>
                  <a:prstClr val="white"/>
                </a:solidFill>
                <a:latin typeface="Arial"/>
              </a:rPr>
              <a:t> API with </a:t>
            </a:r>
            <a:r>
              <a:rPr lang="en-US" altLang="ko-KR" sz="1200" b="1" dirty="0" err="1">
                <a:solidFill>
                  <a:prstClr val="white"/>
                </a:solidFill>
                <a:latin typeface="Arial"/>
              </a:rPr>
              <a:t>MySportsFeed</a:t>
            </a:r>
            <a:r>
              <a:rPr lang="en-US" altLang="ko-KR" sz="1200" b="1" dirty="0">
                <a:solidFill>
                  <a:prstClr val="white"/>
                </a:solidFill>
                <a:latin typeface="Arial"/>
              </a:rPr>
              <a:t> API.  From there we filtered team scores by Open and Covered Stadiums and plotted the average scores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64452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Kicking Results</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7205472" y="1924560"/>
            <a:ext cx="4410654" cy="439659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     </a:t>
            </a:r>
          </a:p>
        </p:txBody>
      </p:sp>
      <p:sp>
        <p:nvSpPr>
          <p:cNvPr id="3" name="Rectangle 2">
            <a:extLst>
              <a:ext uri="{FF2B5EF4-FFF2-40B4-BE49-F238E27FC236}">
                <a16:creationId xmlns:a16="http://schemas.microsoft.com/office/drawing/2014/main" id="{2EBB395A-6BB1-460D-B766-74DE505D2F53}"/>
              </a:ext>
            </a:extLst>
          </p:cNvPr>
          <p:cNvSpPr/>
          <p:nvPr/>
        </p:nvSpPr>
        <p:spPr>
          <a:xfrm>
            <a:off x="282795" y="1453896"/>
            <a:ext cx="6511197" cy="504443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3FB6C637-5C97-4B24-80C7-3B3CA7FB602E}"/>
              </a:ext>
            </a:extLst>
          </p:cNvPr>
          <p:cNvSpPr txBox="1"/>
          <p:nvPr/>
        </p:nvSpPr>
        <p:spPr>
          <a:xfrm>
            <a:off x="7312587" y="2344156"/>
            <a:ext cx="4153850" cy="3600986"/>
          </a:xfrm>
          <a:prstGeom prst="rect">
            <a:avLst/>
          </a:prstGeom>
          <a:noFill/>
        </p:spPr>
        <p:txBody>
          <a:bodyPr wrap="square" rtlCol="0">
            <a:spAutoFit/>
          </a:bodyPr>
          <a:lstStyle/>
          <a:p>
            <a:pPr lvl="0" defTabSz="914377"/>
            <a:r>
              <a:rPr lang="en-US" altLang="ko-KR" sz="1200" b="1" dirty="0">
                <a:solidFill>
                  <a:prstClr val="white"/>
                </a:solidFill>
                <a:latin typeface="Arial"/>
              </a:rPr>
              <a:t>Our team was curious to see if certain conditions affected kickers and how well they performed. We took a look at four different conditions: Outdoors, Indoors, Rainy, and Windy (10+ mph wind speed)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Playing indoors did not seem to provide a significant advantage to kickers. In fact, the highest percentage of missed kicks were attempts from over 50 yards played in indoor stadiums. Coaches may feel more confident with their kickers when playing indoors, so this may explain this trend.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Rain and wind also appear to be important factors when considering kicking accuracy. Kicks from over 40 yards in rainy or windy conditions were much less likely to be made when compared to the larger sets of outdoor and indoor attempts.</a:t>
            </a:r>
          </a:p>
        </p:txBody>
      </p:sp>
      <p:pic>
        <p:nvPicPr>
          <p:cNvPr id="21" name="Picture 20">
            <a:extLst>
              <a:ext uri="{FF2B5EF4-FFF2-40B4-BE49-F238E27FC236}">
                <a16:creationId xmlns:a16="http://schemas.microsoft.com/office/drawing/2014/main" id="{A4D37063-28A1-AA46-80DD-044857752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974" y="1685251"/>
            <a:ext cx="3057837" cy="2202276"/>
          </a:xfrm>
          <a:prstGeom prst="rect">
            <a:avLst/>
          </a:prstGeom>
          <a:ln>
            <a:solidFill>
              <a:schemeClr val="tx1"/>
            </a:solidFill>
          </a:ln>
        </p:spPr>
      </p:pic>
      <p:pic>
        <p:nvPicPr>
          <p:cNvPr id="23" name="Picture 22">
            <a:extLst>
              <a:ext uri="{FF2B5EF4-FFF2-40B4-BE49-F238E27FC236}">
                <a16:creationId xmlns:a16="http://schemas.microsoft.com/office/drawing/2014/main" id="{1CF95962-00C5-6A4C-8A01-DE72DE22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93" y="1685252"/>
            <a:ext cx="3105367" cy="2202275"/>
          </a:xfrm>
          <a:prstGeom prst="rect">
            <a:avLst/>
          </a:prstGeom>
          <a:ln>
            <a:solidFill>
              <a:schemeClr val="tx1"/>
            </a:solidFill>
          </a:ln>
        </p:spPr>
      </p:pic>
      <p:pic>
        <p:nvPicPr>
          <p:cNvPr id="25" name="Picture 24">
            <a:extLst>
              <a:ext uri="{FF2B5EF4-FFF2-40B4-BE49-F238E27FC236}">
                <a16:creationId xmlns:a16="http://schemas.microsoft.com/office/drawing/2014/main" id="{8317C86F-92B3-7146-9739-FB6B7A157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93" y="4118882"/>
            <a:ext cx="3057837" cy="2202276"/>
          </a:xfrm>
          <a:prstGeom prst="rect">
            <a:avLst/>
          </a:prstGeom>
          <a:ln>
            <a:solidFill>
              <a:schemeClr val="tx1"/>
            </a:solidFill>
          </a:ln>
        </p:spPr>
      </p:pic>
      <p:pic>
        <p:nvPicPr>
          <p:cNvPr id="27" name="Picture 26">
            <a:extLst>
              <a:ext uri="{FF2B5EF4-FFF2-40B4-BE49-F238E27FC236}">
                <a16:creationId xmlns:a16="http://schemas.microsoft.com/office/drawing/2014/main" id="{678EA40A-A8C4-DB44-9898-7A198CC60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974" y="4118882"/>
            <a:ext cx="3057837" cy="2202276"/>
          </a:xfrm>
          <a:prstGeom prst="rect">
            <a:avLst/>
          </a:prstGeom>
          <a:ln>
            <a:solidFill>
              <a:schemeClr val="tx1"/>
            </a:solidFill>
          </a:ln>
        </p:spPr>
      </p:pic>
    </p:spTree>
    <p:extLst>
      <p:ext uri="{BB962C8B-B14F-4D97-AF65-F5344CB8AC3E}">
        <p14:creationId xmlns:p14="http://schemas.microsoft.com/office/powerpoint/2010/main" val="406027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Statistical Testing</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5498364" y="4235319"/>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389186"/>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FB6C637-5C97-4B24-80C7-3B3CA7FB602E}"/>
              </a:ext>
            </a:extLst>
          </p:cNvPr>
          <p:cNvSpPr txBox="1"/>
          <p:nvPr/>
        </p:nvSpPr>
        <p:spPr>
          <a:xfrm>
            <a:off x="5629900" y="4468115"/>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We were also curious to see if players were more likely to fumble in games played in rainy conditions. </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	Rainy Avg. Fumbles: 2.72</a:t>
            </a:r>
          </a:p>
          <a:p>
            <a:pPr lvl="0" defTabSz="914377"/>
            <a:r>
              <a:rPr lang="en-US" altLang="ko-KR" sz="1200" b="1" dirty="0">
                <a:solidFill>
                  <a:prstClr val="white"/>
                </a:solidFill>
                <a:latin typeface="Arial"/>
              </a:rPr>
              <a:t>	Non Rainy Avg. Fumbles: 2.41</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Again, we performed a two sample t-test to test this hypothesis. Our p-value of ~.3 again disproved this hypothesis. However, the lower p-value suggests that the relationship between rainy conditions and fumbles may be stronger than the relationship between indoor/outdoor stadiums and total yards gained in the game.</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pic>
        <p:nvPicPr>
          <p:cNvPr id="5" name="Picture 4">
            <a:extLst>
              <a:ext uri="{FF2B5EF4-FFF2-40B4-BE49-F238E27FC236}">
                <a16:creationId xmlns:a16="http://schemas.microsoft.com/office/drawing/2014/main" id="{D4F7D309-E8A1-3F4D-B9E2-DF348BF9A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2" y="1552401"/>
            <a:ext cx="4419373" cy="2299737"/>
          </a:xfrm>
          <a:prstGeom prst="rect">
            <a:avLst/>
          </a:prstGeom>
          <a:ln>
            <a:solidFill>
              <a:schemeClr val="tx1"/>
            </a:solidFill>
          </a:ln>
        </p:spPr>
      </p:pic>
      <p:sp>
        <p:nvSpPr>
          <p:cNvPr id="10" name="Rectangle 9">
            <a:extLst>
              <a:ext uri="{FF2B5EF4-FFF2-40B4-BE49-F238E27FC236}">
                <a16:creationId xmlns:a16="http://schemas.microsoft.com/office/drawing/2014/main" id="{CEEF6AD2-6C34-4C43-9110-A92D5DFDB88D}"/>
              </a:ext>
            </a:extLst>
          </p:cNvPr>
          <p:cNvSpPr/>
          <p:nvPr/>
        </p:nvSpPr>
        <p:spPr>
          <a:xfrm>
            <a:off x="289379" y="4108742"/>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0E1DD8-B8AC-224E-A210-11348FCAF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78" y="4261183"/>
            <a:ext cx="4376880" cy="2321285"/>
          </a:xfrm>
          <a:prstGeom prst="rect">
            <a:avLst/>
          </a:prstGeom>
          <a:ln>
            <a:solidFill>
              <a:schemeClr val="tx1"/>
            </a:solidFill>
          </a:ln>
        </p:spPr>
      </p:pic>
      <p:sp>
        <p:nvSpPr>
          <p:cNvPr id="17" name="Rounded Rectangle 14">
            <a:extLst>
              <a:ext uri="{FF2B5EF4-FFF2-40B4-BE49-F238E27FC236}">
                <a16:creationId xmlns:a16="http://schemas.microsoft.com/office/drawing/2014/main" id="{EF6EF0F7-80E3-144A-A025-CB067A847260}"/>
              </a:ext>
            </a:extLst>
          </p:cNvPr>
          <p:cNvSpPr/>
          <p:nvPr/>
        </p:nvSpPr>
        <p:spPr>
          <a:xfrm>
            <a:off x="5498364" y="1542501"/>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extBox 19">
            <a:extLst>
              <a:ext uri="{FF2B5EF4-FFF2-40B4-BE49-F238E27FC236}">
                <a16:creationId xmlns:a16="http://schemas.microsoft.com/office/drawing/2014/main" id="{E273FE70-7103-1845-8C74-82CE01B4CD36}"/>
              </a:ext>
            </a:extLst>
          </p:cNvPr>
          <p:cNvSpPr txBox="1"/>
          <p:nvPr/>
        </p:nvSpPr>
        <p:spPr>
          <a:xfrm>
            <a:off x="5629901" y="1683857"/>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Initial analysis of our data revealed that on average, more yards might be gained in games played indoors as opposed to outdoors:</a:t>
            </a:r>
          </a:p>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	</a:t>
            </a:r>
          </a:p>
          <a:p>
            <a:pPr lvl="0" defTabSz="914377"/>
            <a:r>
              <a:rPr lang="en-US" altLang="ko-KR" sz="1200" b="1" dirty="0">
                <a:solidFill>
                  <a:prstClr val="white"/>
                </a:solidFill>
                <a:latin typeface="Arial"/>
              </a:rPr>
              <a:t>	</a:t>
            </a:r>
            <a:r>
              <a:rPr kumimoji="0" lang="en-US" altLang="ko-KR" sz="1200" b="1" i="0" u="none" strike="noStrike" kern="1200" cap="none" spc="0" normalizeH="0" baseline="0" noProof="0" dirty="0">
                <a:ln>
                  <a:noFill/>
                </a:ln>
                <a:solidFill>
                  <a:prstClr val="white"/>
                </a:solidFill>
                <a:effectLst/>
                <a:uLnTx/>
                <a:uFillTx/>
                <a:latin typeface="Arial"/>
                <a:cs typeface="+mn-cs"/>
              </a:rPr>
              <a:t>Outdoor Avg. Yards: 693</a:t>
            </a:r>
          </a:p>
          <a:p>
            <a:pPr lvl="0" defTabSz="914377"/>
            <a:r>
              <a:rPr lang="en-US" altLang="ko-KR" sz="1200" b="1" dirty="0">
                <a:solidFill>
                  <a:prstClr val="white"/>
                </a:solidFill>
                <a:latin typeface="Arial"/>
              </a:rPr>
              <a:t>	Indoor Avg. Yards: 707</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Is this difference significant? We conducted a two sample t-test to take a deeper look.</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While 14 yards may seem substantial, our p-value of ~.47 does not suggest that there’s a significant difference between these two means. </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372169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1001</Words>
  <Application>Microsoft Macintosh PowerPoint</Application>
  <PresentationFormat>Widescreen</PresentationFormat>
  <Paragraphs>132</Paragraphs>
  <Slides>12</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12</vt:i4>
      </vt:variant>
    </vt:vector>
  </HeadingPairs>
  <TitlesOfParts>
    <vt:vector size="21" baseType="lpstr">
      <vt:lpstr>Arial Unicode MS</vt:lpstr>
      <vt:lpstr>맑은 고딕</vt:lpstr>
      <vt:lpstr>Arial</vt:lpstr>
      <vt:lpstr>Calibri</vt:lpstr>
      <vt:lpstr>Calibri Light</vt:lpstr>
      <vt:lpstr>Office Theme</vt:lpstr>
      <vt:lpstr>2_Contents Slide Master</vt:lpstr>
      <vt:lpstr>Contents Slide Master</vt:lpstr>
      <vt:lpstr>Cover and End Slide Master</vt:lpstr>
      <vt:lpstr>Weather Effects in the 2018 NFL Season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Edward</dc:creator>
  <cp:lastModifiedBy>Microsoft Office User</cp:lastModifiedBy>
  <cp:revision>56</cp:revision>
  <dcterms:created xsi:type="dcterms:W3CDTF">2019-01-19T11:37:25Z</dcterms:created>
  <dcterms:modified xsi:type="dcterms:W3CDTF">2019-01-22T21:48:14Z</dcterms:modified>
</cp:coreProperties>
</file>